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9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0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2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3.xml" ContentType="application/vnd.openxmlformats-officedocument.themeOverr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14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56" r:id="rId3"/>
    <p:sldId id="372" r:id="rId4"/>
    <p:sldId id="315" r:id="rId5"/>
    <p:sldId id="407" r:id="rId6"/>
    <p:sldId id="438" r:id="rId7"/>
    <p:sldId id="402" r:id="rId8"/>
    <p:sldId id="456" r:id="rId9"/>
    <p:sldId id="439" r:id="rId10"/>
    <p:sldId id="450" r:id="rId11"/>
    <p:sldId id="406" r:id="rId12"/>
    <p:sldId id="440" r:id="rId13"/>
    <p:sldId id="354" r:id="rId14"/>
    <p:sldId id="442" r:id="rId15"/>
    <p:sldId id="401" r:id="rId16"/>
    <p:sldId id="457" r:id="rId17"/>
    <p:sldId id="443" r:id="rId18"/>
    <p:sldId id="444" r:id="rId19"/>
    <p:sldId id="392" r:id="rId20"/>
    <p:sldId id="451" r:id="rId21"/>
    <p:sldId id="453" r:id="rId22"/>
    <p:sldId id="327" r:id="rId23"/>
    <p:sldId id="342" r:id="rId24"/>
    <p:sldId id="445" r:id="rId25"/>
    <p:sldId id="344" r:id="rId26"/>
    <p:sldId id="454" r:id="rId27"/>
    <p:sldId id="446" r:id="rId28"/>
    <p:sldId id="396" r:id="rId29"/>
    <p:sldId id="398" r:id="rId30"/>
    <p:sldId id="447" r:id="rId31"/>
    <p:sldId id="404" r:id="rId32"/>
    <p:sldId id="395" r:id="rId33"/>
    <p:sldId id="331" r:id="rId34"/>
    <p:sldId id="350" r:id="rId35"/>
    <p:sldId id="448" r:id="rId36"/>
    <p:sldId id="399" r:id="rId37"/>
    <p:sldId id="413" r:id="rId38"/>
    <p:sldId id="449" r:id="rId39"/>
    <p:sldId id="428" r:id="rId40"/>
    <p:sldId id="458" r:id="rId41"/>
    <p:sldId id="437" r:id="rId42"/>
    <p:sldId id="435" r:id="rId43"/>
    <p:sldId id="432" r:id="rId44"/>
    <p:sldId id="394" r:id="rId45"/>
    <p:sldId id="408" r:id="rId46"/>
    <p:sldId id="434" r:id="rId4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496D23-A6F5-4E52-A7C7-0100883733EC}" v="2" dt="2026-03-02T00:01:59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3191" autoAdjust="0"/>
  </p:normalViewPr>
  <p:slideViewPr>
    <p:cSldViewPr snapToGrid="0">
      <p:cViewPr varScale="1">
        <p:scale>
          <a:sx n="56" d="100"/>
          <a:sy n="56" d="100"/>
        </p:scale>
        <p:origin x="121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Angélica Rojas Flórez" userId="36d23e14804afeca" providerId="LiveId" clId="{E82ADC79-1AF2-4E41-8162-AD92E09F4A4A}"/>
    <pc:docChg chg="delSld modSld">
      <pc:chgData name="Luz Angélica Rojas Flórez" userId="36d23e14804afeca" providerId="LiveId" clId="{E82ADC79-1AF2-4E41-8162-AD92E09F4A4A}" dt="2026-03-02T00:02:03.293" v="8" actId="108"/>
      <pc:docMkLst>
        <pc:docMk/>
      </pc:docMkLst>
      <pc:sldChg chg="modSp mod">
        <pc:chgData name="Luz Angélica Rojas Flórez" userId="36d23e14804afeca" providerId="LiveId" clId="{E82ADC79-1AF2-4E41-8162-AD92E09F4A4A}" dt="2026-03-02T00:01:37.715" v="5"/>
        <pc:sldMkLst>
          <pc:docMk/>
          <pc:sldMk cId="3570248132" sldId="394"/>
        </pc:sldMkLst>
        <pc:spChg chg="mod">
          <ac:chgData name="Luz Angélica Rojas Flórez" userId="36d23e14804afeca" providerId="LiveId" clId="{E82ADC79-1AF2-4E41-8162-AD92E09F4A4A}" dt="2026-03-02T00:01:37.715" v="5"/>
          <ac:spMkLst>
            <pc:docMk/>
            <pc:sldMk cId="3570248132" sldId="394"/>
            <ac:spMk id="3" creationId="{FA60099E-10CD-433E-A075-306409FDBFE3}"/>
          </ac:spMkLst>
        </pc:spChg>
      </pc:sldChg>
      <pc:sldChg chg="modSp mod">
        <pc:chgData name="Luz Angélica Rojas Flórez" userId="36d23e14804afeca" providerId="LiveId" clId="{E82ADC79-1AF2-4E41-8162-AD92E09F4A4A}" dt="2026-03-02T00:02:03.293" v="8" actId="108"/>
        <pc:sldMkLst>
          <pc:docMk/>
          <pc:sldMk cId="3198847360" sldId="408"/>
        </pc:sldMkLst>
        <pc:spChg chg="mod">
          <ac:chgData name="Luz Angélica Rojas Flórez" userId="36d23e14804afeca" providerId="LiveId" clId="{E82ADC79-1AF2-4E41-8162-AD92E09F4A4A}" dt="2026-03-02T00:02:03.293" v="8" actId="108"/>
          <ac:spMkLst>
            <pc:docMk/>
            <pc:sldMk cId="3198847360" sldId="408"/>
            <ac:spMk id="3" creationId="{FA60099E-10CD-433E-A075-306409FDBFE3}"/>
          </ac:spMkLst>
        </pc:spChg>
      </pc:sldChg>
      <pc:sldChg chg="del">
        <pc:chgData name="Luz Angélica Rojas Flórez" userId="36d23e14804afeca" providerId="LiveId" clId="{E82ADC79-1AF2-4E41-8162-AD92E09F4A4A}" dt="2026-03-01T03:26:04.130" v="2" actId="47"/>
        <pc:sldMkLst>
          <pc:docMk/>
          <pc:sldMk cId="95262311" sldId="431"/>
        </pc:sldMkLst>
      </pc:sldChg>
      <pc:sldChg chg="del">
        <pc:chgData name="Luz Angélica Rojas Flórez" userId="36d23e14804afeca" providerId="LiveId" clId="{E82ADC79-1AF2-4E41-8162-AD92E09F4A4A}" dt="2026-03-01T03:26:01.032" v="1" actId="47"/>
        <pc:sldMkLst>
          <pc:docMk/>
          <pc:sldMk cId="545090442" sldId="436"/>
        </pc:sldMkLst>
      </pc:sldChg>
      <pc:sldChg chg="del">
        <pc:chgData name="Luz Angélica Rojas Flórez" userId="36d23e14804afeca" providerId="LiveId" clId="{E82ADC79-1AF2-4E41-8162-AD92E09F4A4A}" dt="2026-03-01T03:25:47.610" v="0" actId="47"/>
        <pc:sldMkLst>
          <pc:docMk/>
          <pc:sldMk cId="4045983866" sldId="44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RESISTENCIA%20INSTITUCIONAL%20II%20SEMESTRE%202025%20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RESISTENCIA%20INSTITUCIONAL%20II%20SEMESTRE%202025%20FIN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SUSCEPTIBILIDAD%20I%20SEMESTRE%202024%20COMPLETAD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SUSCEPTIBILIDAD%20II%20SEMESTRE%202024%20COMPLETAD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RESISTENCIA%20INSTITUCIONAL%20II%20SEMESTRE%202025%20FINA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z%20Ang&#233;lica%20Rojas%20F\OneDrive\Escritorio\PERFIL%20DE%20RESISTENCIA%20INSTITUCIONAL%20II%20SEMESTRE%202025%20FINA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uz%20Ang&#233;lica%20Rojas%20F\OneDrive\Escritorio\PERFIL%20DE%20RESISTENCIA%20INSTITUCIONAL%20II%20SEMESTRE%202025%20FINAL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2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3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4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5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6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7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8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9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36d23e14804afeca/Escritorio/PERFIL%20DE%20SUSCEPTIBILIDAD%20I%20SEMESTRE%202024%20COMPLETADO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0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1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12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1" i="0" u="none" strike="noStrike" kern="1200" spc="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s-CO" b="1" baseline="0">
                <a:solidFill>
                  <a:schemeClr val="accent5">
                    <a:lumMod val="50000"/>
                  </a:schemeClr>
                </a:solidFill>
              </a:rPr>
              <a:t> primeros microorganismos en URG. PEDIATRICAS N: 193  </a:t>
            </a:r>
            <a:endParaRPr lang="es-CO" b="1">
              <a:solidFill>
                <a:schemeClr val="accent5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9083944581950899"/>
          <c:y val="2.6107133169713029E-2"/>
        </c:manualLayout>
      </c:layout>
      <c:overlay val="0"/>
      <c:spPr>
        <a:solidFill>
          <a:sysClr val="window" lastClr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1" i="0" u="none" strike="noStrike" kern="1200" spc="0" baseline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'URG. PEDIATRICAS '!$B$8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'!$B$9:$B$13</c:f>
              <c:numCache>
                <c:formatCode>General</c:formatCode>
                <c:ptCount val="5"/>
                <c:pt idx="0">
                  <c:v>11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C7-40C4-9B44-FA01EF15BEDF}"/>
            </c:ext>
          </c:extLst>
        </c:ser>
        <c:ser>
          <c:idx val="1"/>
          <c:order val="1"/>
          <c:tx>
            <c:strRef>
              <c:f>'URG. PEDIATRICAS '!$C$8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'!$C$9:$C$13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C7-40C4-9B44-FA01EF15BEDF}"/>
            </c:ext>
          </c:extLst>
        </c:ser>
        <c:ser>
          <c:idx val="2"/>
          <c:order val="2"/>
          <c:tx>
            <c:strRef>
              <c:f>'URG. PEDIATRICAS '!$D$8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'!$D$9:$D$13</c:f>
              <c:numCache>
                <c:formatCode>General</c:formatCode>
                <c:ptCount val="5"/>
                <c:pt idx="0">
                  <c:v>16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C7-40C4-9B44-FA01EF15BEDF}"/>
            </c:ext>
          </c:extLst>
        </c:ser>
        <c:ser>
          <c:idx val="3"/>
          <c:order val="3"/>
          <c:tx>
            <c:strRef>
              <c:f>'URG. PEDIATRICAS '!$E$8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'!$E$9:$E$13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C7-40C4-9B44-FA01EF15BEDF}"/>
            </c:ext>
          </c:extLst>
        </c:ser>
        <c:ser>
          <c:idx val="4"/>
          <c:order val="4"/>
          <c:tx>
            <c:strRef>
              <c:f>'URG. PEDIATRICAS '!$F$8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'!$F$9:$F$13</c:f>
              <c:numCache>
                <c:formatCode>General</c:formatCode>
                <c:ptCount val="5"/>
                <c:pt idx="0">
                  <c:v>12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EC7-40C4-9B44-FA01EF15BEDF}"/>
            </c:ext>
          </c:extLst>
        </c:ser>
        <c:ser>
          <c:idx val="5"/>
          <c:order val="5"/>
          <c:tx>
            <c:strRef>
              <c:f>'URG. PEDIATRICAS '!$G$8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'!$G$9:$G$13</c:f>
              <c:numCache>
                <c:formatCode>General</c:formatCode>
                <c:ptCount val="5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C7-40C4-9B44-FA01EF15BEDF}"/>
            </c:ext>
          </c:extLst>
        </c:ser>
        <c:ser>
          <c:idx val="6"/>
          <c:order val="6"/>
          <c:tx>
            <c:strRef>
              <c:f>'URG. PEDIATRICAS '!$H$8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'!$H$9:$H$13</c:f>
              <c:numCache>
                <c:formatCode>General</c:formatCode>
                <c:ptCount val="5"/>
                <c:pt idx="0">
                  <c:v>8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C7-40C4-9B44-FA01EF15BEDF}"/>
            </c:ext>
          </c:extLst>
        </c:ser>
        <c:ser>
          <c:idx val="7"/>
          <c:order val="7"/>
          <c:tx>
            <c:strRef>
              <c:f>'URG. PEDIATRICAS '!$I$8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'!$I$9:$I$13</c:f>
              <c:numCache>
                <c:formatCode>General</c:formatCode>
                <c:ptCount val="5"/>
                <c:pt idx="0">
                  <c:v>11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C7-40C4-9B44-FA01EF15BEDF}"/>
            </c:ext>
          </c:extLst>
        </c:ser>
        <c:ser>
          <c:idx val="8"/>
          <c:order val="8"/>
          <c:tx>
            <c:strRef>
              <c:f>'URG. PEDIATRICAS '!$J$8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'!$J$9:$J$13</c:f>
              <c:numCache>
                <c:formatCode>General</c:formatCode>
                <c:ptCount val="5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C7-40C4-9B44-FA01EF15BEDF}"/>
            </c:ext>
          </c:extLst>
        </c:ser>
        <c:ser>
          <c:idx val="9"/>
          <c:order val="9"/>
          <c:tx>
            <c:strRef>
              <c:f>'URG. PEDIATRICAS '!$K$8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'!$K$9:$K$13</c:f>
              <c:numCache>
                <c:formatCode>General</c:formatCode>
                <c:ptCount val="5"/>
                <c:pt idx="0">
                  <c:v>10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EC7-40C4-9B44-FA01EF15BEDF}"/>
            </c:ext>
          </c:extLst>
        </c:ser>
        <c:ser>
          <c:idx val="10"/>
          <c:order val="10"/>
          <c:tx>
            <c:strRef>
              <c:f>'URG. PEDIATRICAS '!$L$8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'!$L$9:$L$13</c:f>
              <c:numCache>
                <c:formatCode>General</c:formatCode>
                <c:ptCount val="5"/>
                <c:pt idx="0">
                  <c:v>11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EC7-40C4-9B44-FA01EF15BEDF}"/>
            </c:ext>
          </c:extLst>
        </c:ser>
        <c:ser>
          <c:idx val="11"/>
          <c:order val="11"/>
          <c:tx>
            <c:strRef>
              <c:f>'URG. PEDIATRICAS '!$M$8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'!$A$9:$A$13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Proteus mirabilis</c:v>
                </c:pt>
                <c:pt idx="3">
                  <c:v>Staphylococcus epidermidis</c:v>
                </c:pt>
                <c:pt idx="4">
                  <c:v>Staphylococcus saprophyticus</c:v>
                </c:pt>
              </c:strCache>
            </c:strRef>
          </c:cat>
          <c:val>
            <c:numRef>
              <c:f>'URG. PEDIATRICAS '!$M$9:$M$13</c:f>
              <c:numCache>
                <c:formatCode>General</c:formatCode>
                <c:ptCount val="5"/>
                <c:pt idx="0">
                  <c:v>10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EC7-40C4-9B44-FA01EF15B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83197823"/>
        <c:axId val="1083221823"/>
      </c:barChart>
      <c:catAx>
        <c:axId val="1083197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83221823"/>
        <c:crosses val="autoZero"/>
        <c:auto val="1"/>
        <c:lblAlgn val="ctr"/>
        <c:lblOffset val="100"/>
        <c:noMultiLvlLbl val="0"/>
      </c:catAx>
      <c:valAx>
        <c:axId val="1083221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83197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7615178560506262E-2"/>
          <c:y val="0.87795743841019502"/>
          <c:w val="0.84261896691380889"/>
          <c:h val="0.11839473270276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ORINA URG. PEDIATRICAS N=134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'URG. PEDIATRICAS '!$B$18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'!$B$19:$B$23</c:f>
              <c:numCache>
                <c:formatCode>General</c:formatCode>
                <c:ptCount val="5"/>
                <c:pt idx="0">
                  <c:v>11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5-4A2C-B00F-AE8EB84B4C40}"/>
            </c:ext>
          </c:extLst>
        </c:ser>
        <c:ser>
          <c:idx val="1"/>
          <c:order val="1"/>
          <c:tx>
            <c:strRef>
              <c:f>'URG. PEDIATRICAS '!$C$18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'!$C$19:$C$23</c:f>
              <c:numCache>
                <c:formatCode>General</c:formatCode>
                <c:ptCount val="5"/>
                <c:pt idx="0">
                  <c:v>7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5-4A2C-B00F-AE8EB84B4C40}"/>
            </c:ext>
          </c:extLst>
        </c:ser>
        <c:ser>
          <c:idx val="2"/>
          <c:order val="2"/>
          <c:tx>
            <c:strRef>
              <c:f>'URG. PEDIATRICAS '!$D$18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'!$D$19:$D$23</c:f>
              <c:numCache>
                <c:formatCode>General</c:formatCode>
                <c:ptCount val="5"/>
                <c:pt idx="0">
                  <c:v>16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5-4A2C-B00F-AE8EB84B4C40}"/>
            </c:ext>
          </c:extLst>
        </c:ser>
        <c:ser>
          <c:idx val="3"/>
          <c:order val="3"/>
          <c:tx>
            <c:strRef>
              <c:f>'URG. PEDIATRICAS '!$E$18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'!$E$19:$E$23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55-4A2C-B00F-AE8EB84B4C40}"/>
            </c:ext>
          </c:extLst>
        </c:ser>
        <c:ser>
          <c:idx val="4"/>
          <c:order val="4"/>
          <c:tx>
            <c:strRef>
              <c:f>'URG. PEDIATRICAS '!$F$18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'!$F$19:$F$23</c:f>
              <c:numCache>
                <c:formatCode>General</c:formatCode>
                <c:ptCount val="5"/>
                <c:pt idx="0">
                  <c:v>10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55-4A2C-B00F-AE8EB84B4C40}"/>
            </c:ext>
          </c:extLst>
        </c:ser>
        <c:ser>
          <c:idx val="5"/>
          <c:order val="5"/>
          <c:tx>
            <c:strRef>
              <c:f>'URG. PEDIATRICAS '!$G$18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'!$G$19:$G$23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55-4A2C-B00F-AE8EB84B4C40}"/>
            </c:ext>
          </c:extLst>
        </c:ser>
        <c:ser>
          <c:idx val="6"/>
          <c:order val="6"/>
          <c:tx>
            <c:strRef>
              <c:f>'URG. PEDIATRICAS '!$H$18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'!$H$19:$H$23</c:f>
              <c:numCache>
                <c:formatCode>General</c:formatCode>
                <c:ptCount val="5"/>
                <c:pt idx="0">
                  <c:v>7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55-4A2C-B00F-AE8EB84B4C40}"/>
            </c:ext>
          </c:extLst>
        </c:ser>
        <c:ser>
          <c:idx val="7"/>
          <c:order val="7"/>
          <c:tx>
            <c:strRef>
              <c:f>'URG. PEDIATRICAS '!$I$18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'!$I$19:$I$23</c:f>
              <c:numCache>
                <c:formatCode>General</c:formatCode>
                <c:ptCount val="5"/>
                <c:pt idx="0">
                  <c:v>10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55-4A2C-B00F-AE8EB84B4C40}"/>
            </c:ext>
          </c:extLst>
        </c:ser>
        <c:ser>
          <c:idx val="8"/>
          <c:order val="8"/>
          <c:tx>
            <c:strRef>
              <c:f>'URG. PEDIATRICAS '!$J$18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'!$J$19:$J$23</c:f>
              <c:numCache>
                <c:formatCode>General</c:formatCode>
                <c:ptCount val="5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55-4A2C-B00F-AE8EB84B4C40}"/>
            </c:ext>
          </c:extLst>
        </c:ser>
        <c:ser>
          <c:idx val="9"/>
          <c:order val="9"/>
          <c:tx>
            <c:strRef>
              <c:f>'URG. PEDIATRICAS '!$K$18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'!$K$19:$K$23</c:f>
              <c:numCache>
                <c:formatCode>General</c:formatCode>
                <c:ptCount val="5"/>
                <c:pt idx="0">
                  <c:v>8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755-4A2C-B00F-AE8EB84B4C40}"/>
            </c:ext>
          </c:extLst>
        </c:ser>
        <c:ser>
          <c:idx val="10"/>
          <c:order val="10"/>
          <c:tx>
            <c:strRef>
              <c:f>'URG. PEDIATRICAS '!$L$18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'!$L$19:$L$23</c:f>
              <c:numCache>
                <c:formatCode>General</c:formatCode>
                <c:ptCount val="5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755-4A2C-B00F-AE8EB84B4C40}"/>
            </c:ext>
          </c:extLst>
        </c:ser>
        <c:ser>
          <c:idx val="11"/>
          <c:order val="11"/>
          <c:tx>
            <c:strRef>
              <c:f>'URG. PEDIATRICAS '!$M$18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'!$A$19:$A$23</c:f>
              <c:strCache>
                <c:ptCount val="5"/>
                <c:pt idx="0">
                  <c:v>Escherichia coli</c:v>
                </c:pt>
                <c:pt idx="1">
                  <c:v>Proteus mirabilis</c:v>
                </c:pt>
                <c:pt idx="2">
                  <c:v>Staphylococcus saprophyticus ss. saprophyticus</c:v>
                </c:pt>
                <c:pt idx="3">
                  <c:v>Enterococcus faecalis</c:v>
                </c:pt>
                <c:pt idx="4">
                  <c:v>Klebsiella pneumoniae ss. pneumoniae</c:v>
                </c:pt>
              </c:strCache>
            </c:strRef>
          </c:cat>
          <c:val>
            <c:numRef>
              <c:f>'URG. PEDIATRICAS '!$M$19:$M$23</c:f>
              <c:numCache>
                <c:formatCode>General</c:formatCode>
                <c:ptCount val="5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55-4A2C-B00F-AE8EB84B4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480319"/>
        <c:axId val="258473119"/>
      </c:barChart>
      <c:catAx>
        <c:axId val="258480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473119"/>
        <c:crosses val="autoZero"/>
        <c:auto val="1"/>
        <c:lblAlgn val="ctr"/>
        <c:lblOffset val="100"/>
        <c:noMultiLvlLbl val="0"/>
      </c:catAx>
      <c:valAx>
        <c:axId val="258473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480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0977856"/>
        <c:axId val="2110978816"/>
      </c:barChart>
      <c:catAx>
        <c:axId val="211097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10978816"/>
        <c:crosses val="autoZero"/>
        <c:auto val="1"/>
        <c:lblAlgn val="ctr"/>
        <c:lblOffset val="100"/>
        <c:noMultiLvlLbl val="0"/>
      </c:catAx>
      <c:valAx>
        <c:axId val="211097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110977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9782863"/>
        <c:axId val="2049783823"/>
      </c:barChart>
      <c:catAx>
        <c:axId val="2049782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49783823"/>
        <c:crosses val="autoZero"/>
        <c:auto val="1"/>
        <c:lblAlgn val="ctr"/>
        <c:lblOffset val="100"/>
        <c:noMultiLvlLbl val="0"/>
      </c:catAx>
      <c:valAx>
        <c:axId val="2049783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4978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SANGRE URG. PEDIATRICAS N=28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'URG. PEDIATRICAS '!$B$31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'!$B$32:$B$36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0-4A66-982F-09498A992DFE}"/>
            </c:ext>
          </c:extLst>
        </c:ser>
        <c:ser>
          <c:idx val="1"/>
          <c:order val="1"/>
          <c:tx>
            <c:strRef>
              <c:f>'URG. PEDIATRICAS '!$C$31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'!$C$32:$C$36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0-4A66-982F-09498A992DFE}"/>
            </c:ext>
          </c:extLst>
        </c:ser>
        <c:ser>
          <c:idx val="2"/>
          <c:order val="2"/>
          <c:tx>
            <c:strRef>
              <c:f>'URG. PEDIATRICAS '!$D$31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'!$D$32:$D$36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F0-4A66-982F-09498A992DFE}"/>
            </c:ext>
          </c:extLst>
        </c:ser>
        <c:ser>
          <c:idx val="3"/>
          <c:order val="3"/>
          <c:tx>
            <c:strRef>
              <c:f>'URG. PEDIATRICAS '!$E$31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'!$E$32:$E$36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F0-4A66-982F-09498A992DFE}"/>
            </c:ext>
          </c:extLst>
        </c:ser>
        <c:ser>
          <c:idx val="4"/>
          <c:order val="4"/>
          <c:tx>
            <c:strRef>
              <c:f>'URG. PEDIATRICAS '!$F$31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'!$F$32:$F$36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F0-4A66-982F-09498A992DFE}"/>
            </c:ext>
          </c:extLst>
        </c:ser>
        <c:ser>
          <c:idx val="5"/>
          <c:order val="5"/>
          <c:tx>
            <c:strRef>
              <c:f>'URG. PEDIATRICAS '!$G$31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'!$G$32:$G$36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BF0-4A66-982F-09498A992DFE}"/>
            </c:ext>
          </c:extLst>
        </c:ser>
        <c:ser>
          <c:idx val="6"/>
          <c:order val="6"/>
          <c:tx>
            <c:strRef>
              <c:f>'URG. PEDIATRICAS '!$H$31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'!$H$32:$H$36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F0-4A66-982F-09498A992DFE}"/>
            </c:ext>
          </c:extLst>
        </c:ser>
        <c:ser>
          <c:idx val="7"/>
          <c:order val="7"/>
          <c:tx>
            <c:strRef>
              <c:f>'URG. PEDIATRICAS '!$I$31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'!$I$32:$I$36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F0-4A66-982F-09498A992DFE}"/>
            </c:ext>
          </c:extLst>
        </c:ser>
        <c:ser>
          <c:idx val="8"/>
          <c:order val="8"/>
          <c:tx>
            <c:strRef>
              <c:f>'URG. PEDIATRICAS '!$J$31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'!$J$32:$J$36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F0-4A66-982F-09498A992DFE}"/>
            </c:ext>
          </c:extLst>
        </c:ser>
        <c:ser>
          <c:idx val="9"/>
          <c:order val="9"/>
          <c:tx>
            <c:strRef>
              <c:f>'URG. PEDIATRICAS '!$K$31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'!$K$32:$K$36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BF0-4A66-982F-09498A992DFE}"/>
            </c:ext>
          </c:extLst>
        </c:ser>
        <c:ser>
          <c:idx val="10"/>
          <c:order val="10"/>
          <c:tx>
            <c:strRef>
              <c:f>'URG. PEDIATRICAS '!$L$31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'!$L$32:$L$36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BF0-4A66-982F-09498A992DFE}"/>
            </c:ext>
          </c:extLst>
        </c:ser>
        <c:ser>
          <c:idx val="11"/>
          <c:order val="11"/>
          <c:tx>
            <c:strRef>
              <c:f>'URG. PEDIATRICAS '!$M$31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'URG. PEDIATRICAS '!$A$32:$A$36</c:f>
              <c:strCache>
                <c:ptCount val="5"/>
                <c:pt idx="0">
                  <c:v>Staphylococcus epidermidis</c:v>
                </c:pt>
                <c:pt idx="1">
                  <c:v>Staphylococcus aureus ss. aureus</c:v>
                </c:pt>
                <c:pt idx="2">
                  <c:v>Haemophilus influenzae</c:v>
                </c:pt>
                <c:pt idx="3">
                  <c:v>Staphylococcus hominis ss. hominis</c:v>
                </c:pt>
                <c:pt idx="4">
                  <c:v>Micrococcus luteus</c:v>
                </c:pt>
              </c:strCache>
            </c:strRef>
          </c:cat>
          <c:val>
            <c:numRef>
              <c:f>'URG. PEDIATRICAS '!$M$32:$M$36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BF0-4A66-982F-09498A992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507679"/>
        <c:axId val="258502879"/>
      </c:barChart>
      <c:catAx>
        <c:axId val="258507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02879"/>
        <c:crosses val="autoZero"/>
        <c:auto val="1"/>
        <c:lblAlgn val="ctr"/>
        <c:lblOffset val="100"/>
        <c:noMultiLvlLbl val="0"/>
      </c:catAx>
      <c:valAx>
        <c:axId val="25850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07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0530303"/>
        <c:axId val="1650529823"/>
      </c:barChart>
      <c:catAx>
        <c:axId val="1650530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50529823"/>
        <c:crosses val="autoZero"/>
        <c:auto val="1"/>
        <c:lblAlgn val="ctr"/>
        <c:lblOffset val="100"/>
        <c:noMultiLvlLbl val="0"/>
      </c:catAx>
      <c:valAx>
        <c:axId val="1650529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50530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PEDIATRIA N= 117 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PEDIATRIA!$A$7</c:f>
              <c:strCache>
                <c:ptCount val="1"/>
                <c:pt idx="0">
                  <c:v>Escherichia coli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PEDIATRIA!$B$6:$M$6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 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PEDIATRIA!$B$7:$M$7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7</c:v>
                </c:pt>
                <c:pt idx="6">
                  <c:v>7</c:v>
                </c:pt>
                <c:pt idx="7">
                  <c:v>9</c:v>
                </c:pt>
                <c:pt idx="8">
                  <c:v>8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9-4B5D-99E4-67F87B12CB31}"/>
            </c:ext>
          </c:extLst>
        </c:ser>
        <c:ser>
          <c:idx val="1"/>
          <c:order val="1"/>
          <c:tx>
            <c:strRef>
              <c:f>PEDIATRIA!$A$8</c:f>
              <c:strCache>
                <c:ptCount val="1"/>
                <c:pt idx="0">
                  <c:v>Staphylococcus aureus ss. aureus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PEDIATRIA!$B$6:$M$6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 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PEDIATRIA!$B$8:$M$8</c:f>
              <c:numCache>
                <c:formatCode>General</c:formatCode>
                <c:ptCount val="12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49-4B5D-99E4-67F87B12CB31}"/>
            </c:ext>
          </c:extLst>
        </c:ser>
        <c:ser>
          <c:idx val="2"/>
          <c:order val="2"/>
          <c:tx>
            <c:strRef>
              <c:f>PEDIATRIA!$A$9</c:f>
              <c:strCache>
                <c:ptCount val="1"/>
                <c:pt idx="0">
                  <c:v>Enterococcus faecalis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PEDIATRIA!$B$6:$M$6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 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PEDIATRIA!$B$9:$M$9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49-4B5D-99E4-67F87B12CB31}"/>
            </c:ext>
          </c:extLst>
        </c:ser>
        <c:ser>
          <c:idx val="3"/>
          <c:order val="3"/>
          <c:tx>
            <c:strRef>
              <c:f>PEDIATRIA!$A$10</c:f>
              <c:strCache>
                <c:ptCount val="1"/>
                <c:pt idx="0">
                  <c:v>Pseudomonas aeruginosa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PEDIATRIA!$B$6:$M$6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 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PEDIATRIA!$B$10:$M$10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49-4B5D-99E4-67F87B12CB31}"/>
            </c:ext>
          </c:extLst>
        </c:ser>
        <c:ser>
          <c:idx val="4"/>
          <c:order val="4"/>
          <c:tx>
            <c:strRef>
              <c:f>PEDIATRIA!$A$11</c:f>
              <c:strCache>
                <c:ptCount val="1"/>
                <c:pt idx="0">
                  <c:v>Staphylococcus epidermidis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PEDIATRIA!$B$6:$M$6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 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 </c:v>
                </c:pt>
              </c:strCache>
            </c:strRef>
          </c:cat>
          <c:val>
            <c:numRef>
              <c:f>PEDIATRIA!$B$11:$M$11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49-4B5D-99E4-67F87B12C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448175"/>
        <c:axId val="137451055"/>
      </c:lineChart>
      <c:catAx>
        <c:axId val="1374481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451055"/>
        <c:crosses val="autoZero"/>
        <c:auto val="1"/>
        <c:lblAlgn val="ctr"/>
        <c:lblOffset val="100"/>
        <c:noMultiLvlLbl val="0"/>
      </c:catAx>
      <c:valAx>
        <c:axId val="137451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4481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MICROORGANISMOS</a:t>
            </a:r>
            <a:r>
              <a:rPr lang="es-CO" b="1" baseline="0">
                <a:solidFill>
                  <a:srgbClr val="002060"/>
                </a:solidFill>
              </a:rPr>
              <a:t> EN ORINA PEDIATRIA N=18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PEDIATRIA!$B$24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PEDIATRIA!$B$25:$B$28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0-4FCE-803F-0863D1C2BBB9}"/>
            </c:ext>
          </c:extLst>
        </c:ser>
        <c:ser>
          <c:idx val="1"/>
          <c:order val="1"/>
          <c:tx>
            <c:strRef>
              <c:f>PEDIATRIA!$C$24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PEDIATRIA!$C$25:$C$28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00-4FCE-803F-0863D1C2BBB9}"/>
            </c:ext>
          </c:extLst>
        </c:ser>
        <c:ser>
          <c:idx val="2"/>
          <c:order val="2"/>
          <c:tx>
            <c:strRef>
              <c:f>PEDIATRIA!$D$24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PEDIATRIA!$D$25:$D$28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00-4FCE-803F-0863D1C2BBB9}"/>
            </c:ext>
          </c:extLst>
        </c:ser>
        <c:ser>
          <c:idx val="3"/>
          <c:order val="3"/>
          <c:tx>
            <c:strRef>
              <c:f>PEDIATRIA!$E$24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PEDIATRIA!$E$25:$E$28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00-4FCE-803F-0863D1C2BBB9}"/>
            </c:ext>
          </c:extLst>
        </c:ser>
        <c:ser>
          <c:idx val="4"/>
          <c:order val="4"/>
          <c:tx>
            <c:strRef>
              <c:f>PEDIATRIA!$F$24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PEDIATRIA!$F$25:$F$28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00-4FCE-803F-0863D1C2BBB9}"/>
            </c:ext>
          </c:extLst>
        </c:ser>
        <c:ser>
          <c:idx val="5"/>
          <c:order val="5"/>
          <c:tx>
            <c:strRef>
              <c:f>PEDIATRIA!$G$24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PEDIATRIA!$G$25:$G$28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00-4FCE-803F-0863D1C2BBB9}"/>
            </c:ext>
          </c:extLst>
        </c:ser>
        <c:ser>
          <c:idx val="6"/>
          <c:order val="6"/>
          <c:tx>
            <c:strRef>
              <c:f>PEDIATRIA!$H$24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PEDIATRIA!$H$25:$H$28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B00-4FCE-803F-0863D1C2BBB9}"/>
            </c:ext>
          </c:extLst>
        </c:ser>
        <c:ser>
          <c:idx val="7"/>
          <c:order val="7"/>
          <c:tx>
            <c:strRef>
              <c:f>PEDIATRIA!$I$24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PEDIATRIA!$I$25:$I$28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B00-4FCE-803F-0863D1C2BBB9}"/>
            </c:ext>
          </c:extLst>
        </c:ser>
        <c:ser>
          <c:idx val="8"/>
          <c:order val="8"/>
          <c:tx>
            <c:strRef>
              <c:f>PEDIATRIA!$J$24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PEDIATRIA!$J$25:$J$28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00-4FCE-803F-0863D1C2BBB9}"/>
            </c:ext>
          </c:extLst>
        </c:ser>
        <c:ser>
          <c:idx val="9"/>
          <c:order val="9"/>
          <c:tx>
            <c:strRef>
              <c:f>PEDIATRIA!$K$24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PEDIATRIA!$K$25:$K$28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B00-4FCE-803F-0863D1C2BBB9}"/>
            </c:ext>
          </c:extLst>
        </c:ser>
        <c:ser>
          <c:idx val="10"/>
          <c:order val="10"/>
          <c:tx>
            <c:strRef>
              <c:f>PEDIATRIA!$L$24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PEDIATRIA!$L$25:$L$28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B00-4FCE-803F-0863D1C2BBB9}"/>
            </c:ext>
          </c:extLst>
        </c:ser>
        <c:ser>
          <c:idx val="11"/>
          <c:order val="11"/>
          <c:tx>
            <c:strRef>
              <c:f>PEDIATRIA!$M$24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PEDIATRIA!$A$25:$A$28</c:f>
              <c:strCache>
                <c:ptCount val="4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Enterococcus gallinarum</c:v>
                </c:pt>
              </c:strCache>
            </c:strRef>
          </c:cat>
          <c:val>
            <c:numRef>
              <c:f>PEDIATRIA!$M$25:$M$28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B00-4FCE-803F-0863D1C2B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886783"/>
        <c:axId val="61887263"/>
      </c:barChart>
      <c:catAx>
        <c:axId val="61886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1887263"/>
        <c:crosses val="autoZero"/>
        <c:auto val="1"/>
        <c:lblAlgn val="ctr"/>
        <c:lblOffset val="100"/>
        <c:noMultiLvlLbl val="0"/>
      </c:catAx>
      <c:valAx>
        <c:axId val="61887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1886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MICROORGANISMOS</a:t>
            </a:r>
            <a:r>
              <a:rPr lang="es-CO" b="1" baseline="0">
                <a:solidFill>
                  <a:srgbClr val="002060"/>
                </a:solidFill>
              </a:rPr>
              <a:t> EN SANGRE PEDIATRIA N=6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PEDIATRIA!$B$36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PEDIATRIA!$B$37:$B$40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F-4544-8F46-7DF03648FFD8}"/>
            </c:ext>
          </c:extLst>
        </c:ser>
        <c:ser>
          <c:idx val="1"/>
          <c:order val="1"/>
          <c:tx>
            <c:strRef>
              <c:f>PEDIATRIA!$C$36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PEDIATRIA!$C$37:$C$40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F-4544-8F46-7DF03648FFD8}"/>
            </c:ext>
          </c:extLst>
        </c:ser>
        <c:ser>
          <c:idx val="2"/>
          <c:order val="2"/>
          <c:tx>
            <c:strRef>
              <c:f>PEDIATRIA!$D$36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PEDIATRIA!$D$37:$D$40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F-4544-8F46-7DF03648FFD8}"/>
            </c:ext>
          </c:extLst>
        </c:ser>
        <c:ser>
          <c:idx val="3"/>
          <c:order val="3"/>
          <c:tx>
            <c:strRef>
              <c:f>PEDIATRIA!$E$36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PEDIATRIA!$E$37:$E$40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F-4544-8F46-7DF03648FFD8}"/>
            </c:ext>
          </c:extLst>
        </c:ser>
        <c:ser>
          <c:idx val="4"/>
          <c:order val="4"/>
          <c:tx>
            <c:strRef>
              <c:f>PEDIATRIA!$F$36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PEDIATRIA!$F$37:$F$40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6F-4544-8F46-7DF03648FFD8}"/>
            </c:ext>
          </c:extLst>
        </c:ser>
        <c:ser>
          <c:idx val="5"/>
          <c:order val="5"/>
          <c:tx>
            <c:strRef>
              <c:f>PEDIATRIA!$G$36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PEDIATRIA!$G$37:$G$40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6F-4544-8F46-7DF03648FFD8}"/>
            </c:ext>
          </c:extLst>
        </c:ser>
        <c:ser>
          <c:idx val="6"/>
          <c:order val="6"/>
          <c:tx>
            <c:strRef>
              <c:f>PEDIATRIA!$H$36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PEDIATRIA!$H$37:$H$40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6F-4544-8F46-7DF03648FFD8}"/>
            </c:ext>
          </c:extLst>
        </c:ser>
        <c:ser>
          <c:idx val="7"/>
          <c:order val="7"/>
          <c:tx>
            <c:strRef>
              <c:f>PEDIATRIA!$I$36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PEDIATRIA!$I$37:$I$40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E6F-4544-8F46-7DF03648FFD8}"/>
            </c:ext>
          </c:extLst>
        </c:ser>
        <c:ser>
          <c:idx val="8"/>
          <c:order val="8"/>
          <c:tx>
            <c:strRef>
              <c:f>PEDIATRIA!$J$36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PEDIATRIA!$J$37:$J$40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6F-4544-8F46-7DF03648FFD8}"/>
            </c:ext>
          </c:extLst>
        </c:ser>
        <c:ser>
          <c:idx val="9"/>
          <c:order val="9"/>
          <c:tx>
            <c:strRef>
              <c:f>PEDIATRIA!$K$36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PEDIATRIA!$K$37:$K$40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E6F-4544-8F46-7DF03648FFD8}"/>
            </c:ext>
          </c:extLst>
        </c:ser>
        <c:ser>
          <c:idx val="10"/>
          <c:order val="10"/>
          <c:tx>
            <c:strRef>
              <c:f>PEDIATRIA!$L$36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PEDIATRIA!$L$37:$L$40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E6F-4544-8F46-7DF03648FFD8}"/>
            </c:ext>
          </c:extLst>
        </c:ser>
        <c:ser>
          <c:idx val="11"/>
          <c:order val="11"/>
          <c:tx>
            <c:strRef>
              <c:f>PEDIATRIA!$M$36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PEDIATRIA!$A$37:$A$40</c:f>
              <c:strCache>
                <c:ptCount val="4"/>
                <c:pt idx="0">
                  <c:v>Staphylococcus epidermidis</c:v>
                </c:pt>
                <c:pt idx="1">
                  <c:v>Escherichia coli</c:v>
                </c:pt>
                <c:pt idx="2">
                  <c:v>Proteus mirabilis</c:v>
                </c:pt>
                <c:pt idx="3">
                  <c:v>Staphylococcus aureus ss. aureus</c:v>
                </c:pt>
              </c:strCache>
            </c:strRef>
          </c:cat>
          <c:val>
            <c:numRef>
              <c:f>PEDIATRIA!$M$37:$M$40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E6F-4544-8F46-7DF03648FF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535999"/>
        <c:axId val="258533599"/>
      </c:barChart>
      <c:catAx>
        <c:axId val="2585359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33599"/>
        <c:crosses val="autoZero"/>
        <c:auto val="1"/>
        <c:lblAlgn val="ctr"/>
        <c:lblOffset val="100"/>
        <c:noMultiLvlLbl val="0"/>
      </c:catAx>
      <c:valAx>
        <c:axId val="258533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35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571724754721412E-2"/>
          <c:y val="0.92229807727849167"/>
          <c:w val="0.97354187689787708"/>
          <c:h val="7.7701922721508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0530303"/>
        <c:axId val="1650529823"/>
      </c:barChart>
      <c:catAx>
        <c:axId val="1650530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50529823"/>
        <c:crosses val="autoZero"/>
        <c:auto val="1"/>
        <c:lblAlgn val="ctr"/>
        <c:lblOffset val="100"/>
        <c:noMultiLvlLbl val="0"/>
      </c:catAx>
      <c:valAx>
        <c:axId val="16505298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50530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MICROORGANISMOS</a:t>
            </a:r>
            <a:r>
              <a:rPr lang="es-CO" b="1" baseline="0">
                <a:solidFill>
                  <a:srgbClr val="002060"/>
                </a:solidFill>
              </a:rPr>
              <a:t> EN MX RESPIRATORIAS N=2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PEDIATRIA!$B$48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PEDIATRIA!$B$49:$B$50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F-4040-ABC1-4A6C61C2713E}"/>
            </c:ext>
          </c:extLst>
        </c:ser>
        <c:ser>
          <c:idx val="1"/>
          <c:order val="1"/>
          <c:tx>
            <c:strRef>
              <c:f>PEDIATRIA!$C$48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PEDIATRIA!$C$49:$C$50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BF-4040-ABC1-4A6C61C2713E}"/>
            </c:ext>
          </c:extLst>
        </c:ser>
        <c:ser>
          <c:idx val="2"/>
          <c:order val="2"/>
          <c:tx>
            <c:strRef>
              <c:f>PEDIATRIA!$D$48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PEDIATRIA!$D$49:$D$50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BF-4040-ABC1-4A6C61C2713E}"/>
            </c:ext>
          </c:extLst>
        </c:ser>
        <c:ser>
          <c:idx val="3"/>
          <c:order val="3"/>
          <c:tx>
            <c:strRef>
              <c:f>PEDIATRIA!$E$48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PEDIATRIA!$E$49:$E$50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BF-4040-ABC1-4A6C61C2713E}"/>
            </c:ext>
          </c:extLst>
        </c:ser>
        <c:ser>
          <c:idx val="4"/>
          <c:order val="4"/>
          <c:tx>
            <c:strRef>
              <c:f>PEDIATRIA!$F$48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PEDIATRIA!$F$49:$F$50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BF-4040-ABC1-4A6C61C2713E}"/>
            </c:ext>
          </c:extLst>
        </c:ser>
        <c:ser>
          <c:idx val="5"/>
          <c:order val="5"/>
          <c:tx>
            <c:strRef>
              <c:f>PEDIATRIA!$G$48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PEDIATRIA!$G$49:$G$50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BF-4040-ABC1-4A6C61C2713E}"/>
            </c:ext>
          </c:extLst>
        </c:ser>
        <c:ser>
          <c:idx val="6"/>
          <c:order val="6"/>
          <c:tx>
            <c:strRef>
              <c:f>PEDIATRIA!$H$48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PEDIATRIA!$H$49:$H$50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BF-4040-ABC1-4A6C61C2713E}"/>
            </c:ext>
          </c:extLst>
        </c:ser>
        <c:ser>
          <c:idx val="7"/>
          <c:order val="7"/>
          <c:tx>
            <c:strRef>
              <c:f>PEDIATRIA!$I$48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PEDIATRIA!$I$49:$I$50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EBF-4040-ABC1-4A6C61C2713E}"/>
            </c:ext>
          </c:extLst>
        </c:ser>
        <c:ser>
          <c:idx val="8"/>
          <c:order val="8"/>
          <c:tx>
            <c:strRef>
              <c:f>PEDIATRIA!$J$48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PEDIATRIA!$J$49:$J$50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BF-4040-ABC1-4A6C61C2713E}"/>
            </c:ext>
          </c:extLst>
        </c:ser>
        <c:ser>
          <c:idx val="9"/>
          <c:order val="9"/>
          <c:tx>
            <c:strRef>
              <c:f>PEDIATRIA!$K$48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PEDIATRIA!$K$49:$K$50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EBF-4040-ABC1-4A6C61C2713E}"/>
            </c:ext>
          </c:extLst>
        </c:ser>
        <c:ser>
          <c:idx val="10"/>
          <c:order val="10"/>
          <c:tx>
            <c:strRef>
              <c:f>PEDIATRIA!$L$48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PEDIATRIA!$L$49:$L$50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EBF-4040-ABC1-4A6C61C2713E}"/>
            </c:ext>
          </c:extLst>
        </c:ser>
        <c:ser>
          <c:idx val="11"/>
          <c:order val="11"/>
          <c:tx>
            <c:strRef>
              <c:f>PEDIATRIA!$M$48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PEDIATRIA!$A$49:$A$50</c:f>
              <c:strCache>
                <c:ptCount val="2"/>
                <c:pt idx="0">
                  <c:v>Haemophilus influenzae</c:v>
                </c:pt>
                <c:pt idx="1">
                  <c:v>Serratia marcescens</c:v>
                </c:pt>
              </c:strCache>
            </c:strRef>
          </c:cat>
          <c:val>
            <c:numRef>
              <c:f>PEDIATRIA!$M$49:$M$50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EBF-4040-ABC1-4A6C61C27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543199"/>
        <c:axId val="258540799"/>
      </c:barChart>
      <c:catAx>
        <c:axId val="258543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40799"/>
        <c:crosses val="autoZero"/>
        <c:auto val="1"/>
        <c:lblAlgn val="ctr"/>
        <c:lblOffset val="100"/>
        <c:noMultiLvlLbl val="0"/>
      </c:catAx>
      <c:valAx>
        <c:axId val="258540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585431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UCI PEDIATRICA N= 128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PEDIATRICA'!$B$6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PEDIATRICA'!$B$7:$B$11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C-49E0-ADC7-D765963994CD}"/>
            </c:ext>
          </c:extLst>
        </c:ser>
        <c:ser>
          <c:idx val="1"/>
          <c:order val="1"/>
          <c:tx>
            <c:strRef>
              <c:f>'UCI PEDIATRICA'!$C$6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PEDIATRICA'!$C$7:$C$11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C-49E0-ADC7-D765963994CD}"/>
            </c:ext>
          </c:extLst>
        </c:ser>
        <c:ser>
          <c:idx val="2"/>
          <c:order val="2"/>
          <c:tx>
            <c:strRef>
              <c:f>'UCI PEDIATRICA'!$D$6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PEDIATRICA'!$D$7:$D$11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EC-49E0-ADC7-D765963994CD}"/>
            </c:ext>
          </c:extLst>
        </c:ser>
        <c:ser>
          <c:idx val="3"/>
          <c:order val="3"/>
          <c:tx>
            <c:strRef>
              <c:f>'UCI PEDIATRICA'!$E$6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PEDIATRICA'!$E$7:$E$11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EC-49E0-ADC7-D765963994CD}"/>
            </c:ext>
          </c:extLst>
        </c:ser>
        <c:ser>
          <c:idx val="4"/>
          <c:order val="4"/>
          <c:tx>
            <c:strRef>
              <c:f>'UCI PEDIATRICA'!$F$6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PEDIATRICA'!$F$7:$F$11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EC-49E0-ADC7-D765963994CD}"/>
            </c:ext>
          </c:extLst>
        </c:ser>
        <c:ser>
          <c:idx val="5"/>
          <c:order val="5"/>
          <c:tx>
            <c:strRef>
              <c:f>'UCI PEDIATRICA'!$G$6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PEDIATRICA'!$G$7:$G$11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EC-49E0-ADC7-D765963994CD}"/>
            </c:ext>
          </c:extLst>
        </c:ser>
        <c:ser>
          <c:idx val="6"/>
          <c:order val="6"/>
          <c:tx>
            <c:strRef>
              <c:f>'UCI PEDIATRICA'!$H$6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PEDIATRICA'!$H$7:$H$11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EC-49E0-ADC7-D765963994CD}"/>
            </c:ext>
          </c:extLst>
        </c:ser>
        <c:ser>
          <c:idx val="7"/>
          <c:order val="7"/>
          <c:tx>
            <c:strRef>
              <c:f>'UCI PEDIATRICA'!$I$6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PEDIATRICA'!$I$7:$I$11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EC-49E0-ADC7-D765963994CD}"/>
            </c:ext>
          </c:extLst>
        </c:ser>
        <c:ser>
          <c:idx val="8"/>
          <c:order val="8"/>
          <c:tx>
            <c:strRef>
              <c:f>'UCI PEDIATRICA'!$J$6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PEDIATRICA'!$J$7:$J$11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6EC-49E0-ADC7-D765963994CD}"/>
            </c:ext>
          </c:extLst>
        </c:ser>
        <c:ser>
          <c:idx val="9"/>
          <c:order val="9"/>
          <c:tx>
            <c:strRef>
              <c:f>'UCI PEDIATRICA'!$K$6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PEDIATRICA'!$K$7:$K$11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6EC-49E0-ADC7-D765963994CD}"/>
            </c:ext>
          </c:extLst>
        </c:ser>
        <c:ser>
          <c:idx val="10"/>
          <c:order val="10"/>
          <c:tx>
            <c:strRef>
              <c:f>'UCI PEDIATRICA'!$L$6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PEDIATRICA'!$L$7:$L$11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EC-49E0-ADC7-D765963994CD}"/>
            </c:ext>
          </c:extLst>
        </c:ser>
        <c:ser>
          <c:idx val="11"/>
          <c:order val="11"/>
          <c:tx>
            <c:strRef>
              <c:f>'UCI PEDIATRICA'!$M$6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PEDIATRICA'!$A$7:$A$11</c:f>
              <c:strCache>
                <c:ptCount val="5"/>
                <c:pt idx="0">
                  <c:v>Escherichia coli</c:v>
                </c:pt>
                <c:pt idx="1">
                  <c:v>Staphylococcus aureus ss. aureus</c:v>
                </c:pt>
                <c:pt idx="2">
                  <c:v>Klebsiella pneumoniae ss. pneumoniae</c:v>
                </c:pt>
                <c:pt idx="3">
                  <c:v>Staphylococcus epidermidis</c:v>
                </c:pt>
                <c:pt idx="4">
                  <c:v>Haemophilus influenzae</c:v>
                </c:pt>
              </c:strCache>
            </c:strRef>
          </c:cat>
          <c:val>
            <c:numRef>
              <c:f>'UCI PEDIATRICA'!$M$7:$M$11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6EC-49E0-ADC7-D76596399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393903"/>
        <c:axId val="127394383"/>
      </c:barChart>
      <c:catAx>
        <c:axId val="127393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7394383"/>
        <c:crosses val="autoZero"/>
        <c:auto val="1"/>
        <c:lblAlgn val="ctr"/>
        <c:lblOffset val="100"/>
        <c:noMultiLvlLbl val="0"/>
      </c:catAx>
      <c:valAx>
        <c:axId val="12739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b="1">
                    <a:solidFill>
                      <a:schemeClr val="tx1"/>
                    </a:solidFill>
                  </a:rPr>
                  <a:t>NUMERO</a:t>
                </a:r>
                <a:r>
                  <a:rPr lang="es-CO" baseline="0"/>
                  <a:t> </a:t>
                </a:r>
                <a:endParaRPr lang="es-C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7393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9971967"/>
        <c:axId val="2019973887"/>
      </c:barChart>
      <c:catAx>
        <c:axId val="2019971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19973887"/>
        <c:crosses val="autoZero"/>
        <c:auto val="1"/>
        <c:lblAlgn val="ctr"/>
        <c:lblOffset val="100"/>
        <c:noMultiLvlLbl val="0"/>
      </c:catAx>
      <c:valAx>
        <c:axId val="20199738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19971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ORINA UCI PEDIATRICA N=24 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PEDIATRICA'!$B$18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PEDIATRICA'!$B$19:$B$23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0C-439B-916F-72D7BCCBF9DA}"/>
            </c:ext>
          </c:extLst>
        </c:ser>
        <c:ser>
          <c:idx val="1"/>
          <c:order val="1"/>
          <c:tx>
            <c:strRef>
              <c:f>'UCI PEDIATRICA'!$C$18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PEDIATRICA'!$C$19:$C$23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0C-439B-916F-72D7BCCBF9DA}"/>
            </c:ext>
          </c:extLst>
        </c:ser>
        <c:ser>
          <c:idx val="2"/>
          <c:order val="2"/>
          <c:tx>
            <c:strRef>
              <c:f>'UCI PEDIATRICA'!$D$18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PEDIATRICA'!$D$19:$D$23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0C-439B-916F-72D7BCCBF9DA}"/>
            </c:ext>
          </c:extLst>
        </c:ser>
        <c:ser>
          <c:idx val="3"/>
          <c:order val="3"/>
          <c:tx>
            <c:strRef>
              <c:f>'UCI PEDIATRICA'!$E$18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PEDIATRICA'!$E$19:$E$23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0C-439B-916F-72D7BCCBF9DA}"/>
            </c:ext>
          </c:extLst>
        </c:ser>
        <c:ser>
          <c:idx val="4"/>
          <c:order val="4"/>
          <c:tx>
            <c:strRef>
              <c:f>'UCI PEDIATRICA'!$F$18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PEDIATRICA'!$F$19:$F$23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0C-439B-916F-72D7BCCBF9DA}"/>
            </c:ext>
          </c:extLst>
        </c:ser>
        <c:ser>
          <c:idx val="5"/>
          <c:order val="5"/>
          <c:tx>
            <c:strRef>
              <c:f>'UCI PEDIATRICA'!$G$18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PEDIATRICA'!$G$19:$G$23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0C-439B-916F-72D7BCCBF9DA}"/>
            </c:ext>
          </c:extLst>
        </c:ser>
        <c:ser>
          <c:idx val="6"/>
          <c:order val="6"/>
          <c:tx>
            <c:strRef>
              <c:f>'UCI PEDIATRICA'!$H$18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PEDIATRICA'!$H$19:$H$23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0C-439B-916F-72D7BCCBF9DA}"/>
            </c:ext>
          </c:extLst>
        </c:ser>
        <c:ser>
          <c:idx val="7"/>
          <c:order val="7"/>
          <c:tx>
            <c:strRef>
              <c:f>'UCI PEDIATRICA'!$I$18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PEDIATRICA'!$I$19:$I$23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0C-439B-916F-72D7BCCBF9DA}"/>
            </c:ext>
          </c:extLst>
        </c:ser>
        <c:ser>
          <c:idx val="8"/>
          <c:order val="8"/>
          <c:tx>
            <c:strRef>
              <c:f>'UCI PEDIATRICA'!$J$18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PEDIATRICA'!$J$19:$J$23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0C-439B-916F-72D7BCCBF9DA}"/>
            </c:ext>
          </c:extLst>
        </c:ser>
        <c:ser>
          <c:idx val="9"/>
          <c:order val="9"/>
          <c:tx>
            <c:strRef>
              <c:f>'UCI PEDIATRICA'!$K$18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PEDIATRICA'!$K$19:$K$23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60C-439B-916F-72D7BCCBF9DA}"/>
            </c:ext>
          </c:extLst>
        </c:ser>
        <c:ser>
          <c:idx val="10"/>
          <c:order val="10"/>
          <c:tx>
            <c:strRef>
              <c:f>'UCI PEDIATRICA'!$L$18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PEDIATRICA'!$L$19:$L$23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60C-439B-916F-72D7BCCBF9DA}"/>
            </c:ext>
          </c:extLst>
        </c:ser>
        <c:ser>
          <c:idx val="11"/>
          <c:order val="11"/>
          <c:tx>
            <c:strRef>
              <c:f>'UCI PEDIATRICA'!$M$18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PEDIATRICA'!$A$19:$A$23</c:f>
              <c:strCache>
                <c:ptCount val="5"/>
                <c:pt idx="0">
                  <c:v>Escherichia coli</c:v>
                </c:pt>
                <c:pt idx="1">
                  <c:v>Pseudomonas aeruginosa</c:v>
                </c:pt>
                <c:pt idx="2">
                  <c:v>Candida tropicalis</c:v>
                </c:pt>
                <c:pt idx="3">
                  <c:v>Enterococcus faecalis</c:v>
                </c:pt>
                <c:pt idx="4">
                  <c:v>Klebsiella aerogenes</c:v>
                </c:pt>
              </c:strCache>
            </c:strRef>
          </c:cat>
          <c:val>
            <c:numRef>
              <c:f>'UCI PEDIATRICA'!$M$19:$M$23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60C-439B-916F-72D7BCCBF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4351903"/>
        <c:axId val="1874356703"/>
      </c:barChart>
      <c:catAx>
        <c:axId val="1874351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56703"/>
        <c:crosses val="autoZero"/>
        <c:auto val="1"/>
        <c:lblAlgn val="ctr"/>
        <c:lblOffset val="100"/>
        <c:noMultiLvlLbl val="0"/>
      </c:catAx>
      <c:valAx>
        <c:axId val="18743567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51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SANGRE UCI PEDIATRICA N=28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PEDIATRICA'!$B$36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PEDIATRICA'!$B$37:$B$41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0C-471F-AC44-CF378C4341D5}"/>
            </c:ext>
          </c:extLst>
        </c:ser>
        <c:ser>
          <c:idx val="1"/>
          <c:order val="1"/>
          <c:tx>
            <c:strRef>
              <c:f>'UCI PEDIATRICA'!$C$36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PEDIATRICA'!$C$37:$C$41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0C-471F-AC44-CF378C4341D5}"/>
            </c:ext>
          </c:extLst>
        </c:ser>
        <c:ser>
          <c:idx val="2"/>
          <c:order val="2"/>
          <c:tx>
            <c:strRef>
              <c:f>'UCI PEDIATRICA'!$D$36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PEDIATRICA'!$D$37:$D$41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0C-471F-AC44-CF378C4341D5}"/>
            </c:ext>
          </c:extLst>
        </c:ser>
        <c:ser>
          <c:idx val="3"/>
          <c:order val="3"/>
          <c:tx>
            <c:strRef>
              <c:f>'UCI PEDIATRICA'!$E$36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PEDIATRICA'!$E$37:$E$41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80C-471F-AC44-CF378C4341D5}"/>
            </c:ext>
          </c:extLst>
        </c:ser>
        <c:ser>
          <c:idx val="4"/>
          <c:order val="4"/>
          <c:tx>
            <c:strRef>
              <c:f>'UCI PEDIATRICA'!$F$36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PEDIATRICA'!$F$37:$F$41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0C-471F-AC44-CF378C4341D5}"/>
            </c:ext>
          </c:extLst>
        </c:ser>
        <c:ser>
          <c:idx val="5"/>
          <c:order val="5"/>
          <c:tx>
            <c:strRef>
              <c:f>'UCI PEDIATRICA'!$G$36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PEDIATRICA'!$G$37:$G$41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80C-471F-AC44-CF378C4341D5}"/>
            </c:ext>
          </c:extLst>
        </c:ser>
        <c:ser>
          <c:idx val="6"/>
          <c:order val="6"/>
          <c:tx>
            <c:strRef>
              <c:f>'UCI PEDIATRICA'!$H$36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PEDIATRICA'!$H$37:$H$41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0C-471F-AC44-CF378C4341D5}"/>
            </c:ext>
          </c:extLst>
        </c:ser>
        <c:ser>
          <c:idx val="7"/>
          <c:order val="7"/>
          <c:tx>
            <c:strRef>
              <c:f>'UCI PEDIATRICA'!$I$36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PEDIATRICA'!$I$37:$I$41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80C-471F-AC44-CF378C4341D5}"/>
            </c:ext>
          </c:extLst>
        </c:ser>
        <c:ser>
          <c:idx val="8"/>
          <c:order val="8"/>
          <c:tx>
            <c:strRef>
              <c:f>'UCI PEDIATRICA'!$J$36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PEDIATRICA'!$J$37:$J$41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0C-471F-AC44-CF378C4341D5}"/>
            </c:ext>
          </c:extLst>
        </c:ser>
        <c:ser>
          <c:idx val="9"/>
          <c:order val="9"/>
          <c:tx>
            <c:strRef>
              <c:f>'UCI PEDIATRICA'!$K$36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PEDIATRICA'!$K$37:$K$41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80C-471F-AC44-CF378C4341D5}"/>
            </c:ext>
          </c:extLst>
        </c:ser>
        <c:ser>
          <c:idx val="10"/>
          <c:order val="10"/>
          <c:tx>
            <c:strRef>
              <c:f>'UCI PEDIATRICA'!$L$36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PEDIATRICA'!$L$37:$L$41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80C-471F-AC44-CF378C4341D5}"/>
            </c:ext>
          </c:extLst>
        </c:ser>
        <c:ser>
          <c:idx val="11"/>
          <c:order val="11"/>
          <c:tx>
            <c:strRef>
              <c:f>'UCI PEDIATRICA'!$M$36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PEDIATRICA'!$A$37:$A$41</c:f>
              <c:strCache>
                <c:ptCount val="5"/>
                <c:pt idx="0">
                  <c:v>Staphylococcus epidermidis</c:v>
                </c:pt>
                <c:pt idx="1">
                  <c:v>Escherichia coli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Streptococcus pneumoniae</c:v>
                </c:pt>
              </c:strCache>
            </c:strRef>
          </c:cat>
          <c:val>
            <c:numRef>
              <c:f>'UCI PEDIATRICA'!$M$37:$M$41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80C-471F-AC44-CF378C434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4300479"/>
        <c:axId val="1354296159"/>
      </c:barChart>
      <c:catAx>
        <c:axId val="1354300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54296159"/>
        <c:crosses val="autoZero"/>
        <c:auto val="1"/>
        <c:lblAlgn val="ctr"/>
        <c:lblOffset val="100"/>
        <c:noMultiLvlLbl val="0"/>
      </c:catAx>
      <c:valAx>
        <c:axId val="1354296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54300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muestras respiratorias </a:t>
            </a:r>
          </a:p>
          <a:p>
            <a:pPr>
              <a:defRPr b="1">
                <a:solidFill>
                  <a:srgbClr val="002060"/>
                </a:solidFill>
              </a:defRPr>
            </a:pPr>
            <a:r>
              <a:rPr lang="es-CO" b="1" baseline="0">
                <a:solidFill>
                  <a:srgbClr val="002060"/>
                </a:solidFill>
              </a:rPr>
              <a:t>UCI PEDIATRICA N=36 </a:t>
            </a:r>
            <a:endParaRPr lang="es-CO" b="1">
              <a:solidFill>
                <a:srgbClr val="002060"/>
              </a:solidFill>
            </a:endParaRPr>
          </a:p>
        </c:rich>
      </c:tx>
      <c:layout>
        <c:manualLayout>
          <c:xMode val="edge"/>
          <c:yMode val="edge"/>
          <c:x val="0.31099692976231741"/>
          <c:y val="3.63022955536254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PEDIATRICA'!$B$50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PEDIATRICA'!$B$51:$B$55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0-48C9-9C7C-E75A174DA753}"/>
            </c:ext>
          </c:extLst>
        </c:ser>
        <c:ser>
          <c:idx val="1"/>
          <c:order val="1"/>
          <c:tx>
            <c:strRef>
              <c:f>'UCI PEDIATRICA'!$C$50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PEDIATRICA'!$C$51:$C$55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50-48C9-9C7C-E75A174DA753}"/>
            </c:ext>
          </c:extLst>
        </c:ser>
        <c:ser>
          <c:idx val="2"/>
          <c:order val="2"/>
          <c:tx>
            <c:strRef>
              <c:f>'UCI PEDIATRICA'!$D$50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PEDIATRICA'!$D$51:$D$55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50-48C9-9C7C-E75A174DA753}"/>
            </c:ext>
          </c:extLst>
        </c:ser>
        <c:ser>
          <c:idx val="3"/>
          <c:order val="3"/>
          <c:tx>
            <c:strRef>
              <c:f>'UCI PEDIATRICA'!$E$50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PEDIATRICA'!$E$51:$E$55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50-48C9-9C7C-E75A174DA753}"/>
            </c:ext>
          </c:extLst>
        </c:ser>
        <c:ser>
          <c:idx val="4"/>
          <c:order val="4"/>
          <c:tx>
            <c:strRef>
              <c:f>'UCI PEDIATRICA'!$F$50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PEDIATRICA'!$F$51:$F$55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50-48C9-9C7C-E75A174DA753}"/>
            </c:ext>
          </c:extLst>
        </c:ser>
        <c:ser>
          <c:idx val="5"/>
          <c:order val="5"/>
          <c:tx>
            <c:strRef>
              <c:f>'UCI PEDIATRICA'!$G$50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PEDIATRICA'!$G$51:$G$55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A50-48C9-9C7C-E75A174DA753}"/>
            </c:ext>
          </c:extLst>
        </c:ser>
        <c:ser>
          <c:idx val="6"/>
          <c:order val="6"/>
          <c:tx>
            <c:strRef>
              <c:f>'UCI PEDIATRICA'!$H$50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PEDIATRICA'!$H$51:$H$55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A50-48C9-9C7C-E75A174DA753}"/>
            </c:ext>
          </c:extLst>
        </c:ser>
        <c:ser>
          <c:idx val="7"/>
          <c:order val="7"/>
          <c:tx>
            <c:strRef>
              <c:f>'UCI PEDIATRICA'!$I$50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PEDIATRICA'!$I$51:$I$55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A50-48C9-9C7C-E75A174DA753}"/>
            </c:ext>
          </c:extLst>
        </c:ser>
        <c:ser>
          <c:idx val="8"/>
          <c:order val="8"/>
          <c:tx>
            <c:strRef>
              <c:f>'UCI PEDIATRICA'!$J$50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PEDIATRICA'!$J$51:$J$55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50-48C9-9C7C-E75A174DA753}"/>
            </c:ext>
          </c:extLst>
        </c:ser>
        <c:ser>
          <c:idx val="9"/>
          <c:order val="9"/>
          <c:tx>
            <c:strRef>
              <c:f>'UCI PEDIATRICA'!$K$50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PEDIATRICA'!$K$51:$K$55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A50-48C9-9C7C-E75A174DA753}"/>
            </c:ext>
          </c:extLst>
        </c:ser>
        <c:ser>
          <c:idx val="10"/>
          <c:order val="10"/>
          <c:tx>
            <c:strRef>
              <c:f>'UCI PEDIATRICA'!$L$50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PEDIATRICA'!$L$51:$L$55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A50-48C9-9C7C-E75A174DA753}"/>
            </c:ext>
          </c:extLst>
        </c:ser>
        <c:ser>
          <c:idx val="11"/>
          <c:order val="11"/>
          <c:tx>
            <c:strRef>
              <c:f>'UCI PEDIATRICA'!$M$50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PEDIATRICA'!$A$51:$A$55</c:f>
              <c:strCache>
                <c:ptCount val="5"/>
                <c:pt idx="0">
                  <c:v>Staphylococcus aureus ss. aureus</c:v>
                </c:pt>
                <c:pt idx="1">
                  <c:v>Haemophilus influenzae</c:v>
                </c:pt>
                <c:pt idx="2">
                  <c:v>Moraxella (Branh.) catarrhalis</c:v>
                </c:pt>
                <c:pt idx="3">
                  <c:v>Escherichia coli</c:v>
                </c:pt>
                <c:pt idx="4">
                  <c:v>Pseudomonas aeruginosa</c:v>
                </c:pt>
              </c:strCache>
            </c:strRef>
          </c:cat>
          <c:val>
            <c:numRef>
              <c:f>'UCI PEDIATRICA'!$M$51:$M$55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A50-48C9-9C7C-E75A174DA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759280"/>
        <c:axId val="1193765040"/>
      </c:barChart>
      <c:catAx>
        <c:axId val="119375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93765040"/>
        <c:crosses val="autoZero"/>
        <c:auto val="1"/>
        <c:lblAlgn val="ctr"/>
        <c:lblOffset val="100"/>
        <c:noMultiLvlLbl val="0"/>
      </c:catAx>
      <c:valAx>
        <c:axId val="119376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1937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primeros microorganismos en UCI NEONATAL N= 48 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NEONATAL '!$B$6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'!$B$7:$B$11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B-4FEC-9C3D-17810E38E58D}"/>
            </c:ext>
          </c:extLst>
        </c:ser>
        <c:ser>
          <c:idx val="1"/>
          <c:order val="1"/>
          <c:tx>
            <c:strRef>
              <c:f>'UCI NEONATAL '!$C$6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'!$C$7:$C$11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9B-4FEC-9C3D-17810E38E58D}"/>
            </c:ext>
          </c:extLst>
        </c:ser>
        <c:ser>
          <c:idx val="2"/>
          <c:order val="2"/>
          <c:tx>
            <c:strRef>
              <c:f>'UCI NEONATAL '!$D$6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'!$D$7:$D$11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9B-4FEC-9C3D-17810E38E58D}"/>
            </c:ext>
          </c:extLst>
        </c:ser>
        <c:ser>
          <c:idx val="3"/>
          <c:order val="3"/>
          <c:tx>
            <c:strRef>
              <c:f>'UCI NEONATAL '!$E$6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'!$E$7:$E$11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9B-4FEC-9C3D-17810E38E58D}"/>
            </c:ext>
          </c:extLst>
        </c:ser>
        <c:ser>
          <c:idx val="4"/>
          <c:order val="4"/>
          <c:tx>
            <c:strRef>
              <c:f>'UCI NEONATAL '!$F$6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'!$F$7:$F$11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9B-4FEC-9C3D-17810E38E58D}"/>
            </c:ext>
          </c:extLst>
        </c:ser>
        <c:ser>
          <c:idx val="5"/>
          <c:order val="5"/>
          <c:tx>
            <c:strRef>
              <c:f>'UCI NEONATAL '!$G$6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'!$G$7:$G$11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9B-4FEC-9C3D-17810E38E58D}"/>
            </c:ext>
          </c:extLst>
        </c:ser>
        <c:ser>
          <c:idx val="6"/>
          <c:order val="6"/>
          <c:tx>
            <c:strRef>
              <c:f>'UCI NEONATAL '!$H$6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'!$H$7:$H$11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9B-4FEC-9C3D-17810E38E58D}"/>
            </c:ext>
          </c:extLst>
        </c:ser>
        <c:ser>
          <c:idx val="7"/>
          <c:order val="7"/>
          <c:tx>
            <c:strRef>
              <c:f>'UCI NEONATAL '!$I$6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'!$I$7:$I$11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E9B-4FEC-9C3D-17810E38E58D}"/>
            </c:ext>
          </c:extLst>
        </c:ser>
        <c:ser>
          <c:idx val="8"/>
          <c:order val="8"/>
          <c:tx>
            <c:strRef>
              <c:f>'UCI NEONATAL '!$J$6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'!$J$7:$J$11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9B-4FEC-9C3D-17810E38E58D}"/>
            </c:ext>
          </c:extLst>
        </c:ser>
        <c:ser>
          <c:idx val="9"/>
          <c:order val="9"/>
          <c:tx>
            <c:strRef>
              <c:f>'UCI NEONATAL '!$K$6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'!$K$7:$K$11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E9B-4FEC-9C3D-17810E38E58D}"/>
            </c:ext>
          </c:extLst>
        </c:ser>
        <c:ser>
          <c:idx val="10"/>
          <c:order val="10"/>
          <c:tx>
            <c:strRef>
              <c:f>'UCI NEONATAL '!$L$6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'!$L$7:$L$11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9B-4FEC-9C3D-17810E38E58D}"/>
            </c:ext>
          </c:extLst>
        </c:ser>
        <c:ser>
          <c:idx val="11"/>
          <c:order val="11"/>
          <c:tx>
            <c:strRef>
              <c:f>'UCI NEONATAL '!$M$6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'!$A$7:$A$11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Klebsiella pneumoniae ss. pneumoniae</c:v>
                </c:pt>
                <c:pt idx="3">
                  <c:v>Staphylococcus aureus ss. aureus</c:v>
                </c:pt>
                <c:pt idx="4">
                  <c:v>Staphylococcus epidermidis</c:v>
                </c:pt>
              </c:strCache>
            </c:strRef>
          </c:cat>
          <c:val>
            <c:numRef>
              <c:f>'UCI NEONATAL '!$M$7:$M$11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E9B-4FEC-9C3D-17810E38E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089455"/>
        <c:axId val="137092335"/>
      </c:barChart>
      <c:catAx>
        <c:axId val="137089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092335"/>
        <c:crosses val="autoZero"/>
        <c:auto val="1"/>
        <c:lblAlgn val="ctr"/>
        <c:lblOffset val="100"/>
        <c:noMultiLvlLbl val="0"/>
      </c:catAx>
      <c:valAx>
        <c:axId val="137092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 b="1">
                    <a:solidFill>
                      <a:schemeClr val="tx1"/>
                    </a:solidFill>
                  </a:rPr>
                  <a:t>NUMERO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089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7534517870444153E-2"/>
          <c:y val="0.93115178363022266"/>
          <c:w val="0.89999991335332175"/>
          <c:h val="5.3444567912810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98112"/>
        <c:axId val="337880832"/>
      </c:barChart>
      <c:catAx>
        <c:axId val="33789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7880832"/>
        <c:crosses val="autoZero"/>
        <c:auto val="1"/>
        <c:lblAlgn val="ctr"/>
        <c:lblOffset val="100"/>
        <c:noMultiLvlLbl val="0"/>
      </c:catAx>
      <c:valAx>
        <c:axId val="3378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3789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s-CO" sz="1400" b="1" i="0" u="none" strike="noStrike" kern="1200" spc="0" baseline="0">
                <a:solidFill>
                  <a:srgbClr val="002060"/>
                </a:solidFill>
              </a:rPr>
              <a:t>5 primeros microorganismos en ORINA UCI NEONATAL N= 23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NEONATAL '!$B$28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'!$B$29:$B$33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72-4C3B-82FA-E744464ADF70}"/>
            </c:ext>
          </c:extLst>
        </c:ser>
        <c:ser>
          <c:idx val="1"/>
          <c:order val="1"/>
          <c:tx>
            <c:strRef>
              <c:f>'UCI NEONATAL '!$C$28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'!$C$29:$C$33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72-4C3B-82FA-E744464ADF70}"/>
            </c:ext>
          </c:extLst>
        </c:ser>
        <c:ser>
          <c:idx val="2"/>
          <c:order val="2"/>
          <c:tx>
            <c:strRef>
              <c:f>'UCI NEONATAL '!$D$28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'!$D$29:$D$33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72-4C3B-82FA-E744464ADF70}"/>
            </c:ext>
          </c:extLst>
        </c:ser>
        <c:ser>
          <c:idx val="3"/>
          <c:order val="3"/>
          <c:tx>
            <c:strRef>
              <c:f>'UCI NEONATAL '!$E$28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'!$E$29:$E$33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72-4C3B-82FA-E744464ADF70}"/>
            </c:ext>
          </c:extLst>
        </c:ser>
        <c:ser>
          <c:idx val="4"/>
          <c:order val="4"/>
          <c:tx>
            <c:strRef>
              <c:f>'UCI NEONATAL '!$F$28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'!$F$29:$F$33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72-4C3B-82FA-E744464ADF70}"/>
            </c:ext>
          </c:extLst>
        </c:ser>
        <c:ser>
          <c:idx val="5"/>
          <c:order val="5"/>
          <c:tx>
            <c:strRef>
              <c:f>'UCI NEONATAL '!$G$28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'!$G$29:$G$33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72-4C3B-82FA-E744464ADF70}"/>
            </c:ext>
          </c:extLst>
        </c:ser>
        <c:ser>
          <c:idx val="6"/>
          <c:order val="6"/>
          <c:tx>
            <c:strRef>
              <c:f>'UCI NEONATAL '!$H$28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'!$H$29:$H$33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72-4C3B-82FA-E744464ADF70}"/>
            </c:ext>
          </c:extLst>
        </c:ser>
        <c:ser>
          <c:idx val="7"/>
          <c:order val="7"/>
          <c:tx>
            <c:strRef>
              <c:f>'UCI NEONATAL '!$I$28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'!$I$29:$I$33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72-4C3B-82FA-E744464ADF70}"/>
            </c:ext>
          </c:extLst>
        </c:ser>
        <c:ser>
          <c:idx val="8"/>
          <c:order val="8"/>
          <c:tx>
            <c:strRef>
              <c:f>'UCI NEONATAL '!$J$28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'!$J$29:$J$33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72-4C3B-82FA-E744464ADF70}"/>
            </c:ext>
          </c:extLst>
        </c:ser>
        <c:ser>
          <c:idx val="9"/>
          <c:order val="9"/>
          <c:tx>
            <c:strRef>
              <c:f>'UCI NEONATAL '!$K$28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'!$K$29:$K$33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972-4C3B-82FA-E744464ADF70}"/>
            </c:ext>
          </c:extLst>
        </c:ser>
        <c:ser>
          <c:idx val="10"/>
          <c:order val="10"/>
          <c:tx>
            <c:strRef>
              <c:f>'UCI NEONATAL '!$L$28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'!$L$29:$L$33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972-4C3B-82FA-E744464ADF70}"/>
            </c:ext>
          </c:extLst>
        </c:ser>
        <c:ser>
          <c:idx val="11"/>
          <c:order val="11"/>
          <c:tx>
            <c:strRef>
              <c:f>'UCI NEONATAL '!$M$28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'!$A$29:$A$33</c:f>
              <c:strCache>
                <c:ptCount val="5"/>
                <c:pt idx="0">
                  <c:v>Escherichia coli</c:v>
                </c:pt>
                <c:pt idx="1">
                  <c:v>Enterococcus faecalis</c:v>
                </c:pt>
                <c:pt idx="2">
                  <c:v>Enterobacter cloacae complex</c:v>
                </c:pt>
                <c:pt idx="3">
                  <c:v>Klebsiella pneumoniae ss. pneumoniae</c:v>
                </c:pt>
                <c:pt idx="4">
                  <c:v>Enterococcus faecium</c:v>
                </c:pt>
              </c:strCache>
            </c:strRef>
          </c:cat>
          <c:val>
            <c:numRef>
              <c:f>'UCI NEONATAL '!$M$29:$M$33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972-4C3B-82FA-E744464AD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4361503"/>
        <c:axId val="1874378303"/>
      </c:barChart>
      <c:catAx>
        <c:axId val="187436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78303"/>
        <c:crosses val="autoZero"/>
        <c:auto val="1"/>
        <c:lblAlgn val="ctr"/>
        <c:lblOffset val="100"/>
        <c:noMultiLvlLbl val="0"/>
      </c:catAx>
      <c:valAx>
        <c:axId val="1874378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61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002060"/>
                </a:solidFill>
              </a:rPr>
              <a:t>5</a:t>
            </a:r>
            <a:r>
              <a:rPr lang="es-CO" b="1" baseline="0">
                <a:solidFill>
                  <a:srgbClr val="002060"/>
                </a:solidFill>
              </a:rPr>
              <a:t> microorganismos en SANGRE UCI NEONATAL N=8</a:t>
            </a:r>
            <a:endParaRPr lang="es-CO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'UCI NEONATAL '!$B$40</c:f>
              <c:strCache>
                <c:ptCount val="1"/>
                <c:pt idx="0">
                  <c:v>Enero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'!$B$41:$B$43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7-435D-8E5E-F182C9DADC87}"/>
            </c:ext>
          </c:extLst>
        </c:ser>
        <c:ser>
          <c:idx val="1"/>
          <c:order val="1"/>
          <c:tx>
            <c:strRef>
              <c:f>'UCI NEONATAL '!$C$40</c:f>
              <c:strCache>
                <c:ptCount val="1"/>
                <c:pt idx="0">
                  <c:v>Febrero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'!$C$41:$C$43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27-435D-8E5E-F182C9DADC87}"/>
            </c:ext>
          </c:extLst>
        </c:ser>
        <c:ser>
          <c:idx val="2"/>
          <c:order val="2"/>
          <c:tx>
            <c:strRef>
              <c:f>'UCI NEONATAL '!$D$40</c:f>
              <c:strCache>
                <c:ptCount val="1"/>
                <c:pt idx="0">
                  <c:v>Marzo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'!$D$41:$D$43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27-435D-8E5E-F182C9DADC87}"/>
            </c:ext>
          </c:extLst>
        </c:ser>
        <c:ser>
          <c:idx val="3"/>
          <c:order val="3"/>
          <c:tx>
            <c:strRef>
              <c:f>'UCI NEONATAL '!$E$40</c:f>
              <c:strCache>
                <c:ptCount val="1"/>
                <c:pt idx="0">
                  <c:v>Abril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'!$E$41:$E$43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27-435D-8E5E-F182C9DADC87}"/>
            </c:ext>
          </c:extLst>
        </c:ser>
        <c:ser>
          <c:idx val="4"/>
          <c:order val="4"/>
          <c:tx>
            <c:strRef>
              <c:f>'UCI NEONATAL '!$F$40</c:f>
              <c:strCache>
                <c:ptCount val="1"/>
                <c:pt idx="0">
                  <c:v>Mayo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'!$F$41:$F$43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27-435D-8E5E-F182C9DADC87}"/>
            </c:ext>
          </c:extLst>
        </c:ser>
        <c:ser>
          <c:idx val="5"/>
          <c:order val="5"/>
          <c:tx>
            <c:strRef>
              <c:f>'UCI NEONATAL '!$G$40</c:f>
              <c:strCache>
                <c:ptCount val="1"/>
                <c:pt idx="0">
                  <c:v>Junio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'!$G$41:$G$43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27-435D-8E5E-F182C9DADC87}"/>
            </c:ext>
          </c:extLst>
        </c:ser>
        <c:ser>
          <c:idx val="6"/>
          <c:order val="6"/>
          <c:tx>
            <c:strRef>
              <c:f>'UCI NEONATAL '!$H$40</c:f>
              <c:strCache>
                <c:ptCount val="1"/>
                <c:pt idx="0">
                  <c:v>Julio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'!$H$41:$H$43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27-435D-8E5E-F182C9DADC87}"/>
            </c:ext>
          </c:extLst>
        </c:ser>
        <c:ser>
          <c:idx val="7"/>
          <c:order val="7"/>
          <c:tx>
            <c:strRef>
              <c:f>'UCI NEONATAL '!$I$40</c:f>
              <c:strCache>
                <c:ptCount val="1"/>
                <c:pt idx="0">
                  <c:v>Agosto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'!$I$41:$I$43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27-435D-8E5E-F182C9DADC87}"/>
            </c:ext>
          </c:extLst>
        </c:ser>
        <c:ser>
          <c:idx val="8"/>
          <c:order val="8"/>
          <c:tx>
            <c:strRef>
              <c:f>'UCI NEONATAL '!$J$40</c:f>
              <c:strCache>
                <c:ptCount val="1"/>
                <c:pt idx="0">
                  <c:v>Septiembre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'!$J$41:$J$43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27-435D-8E5E-F182C9DADC87}"/>
            </c:ext>
          </c:extLst>
        </c:ser>
        <c:ser>
          <c:idx val="9"/>
          <c:order val="9"/>
          <c:tx>
            <c:strRef>
              <c:f>'UCI NEONATAL '!$K$40</c:f>
              <c:strCache>
                <c:ptCount val="1"/>
                <c:pt idx="0">
                  <c:v>Octubre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'!$K$41:$K$43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627-435D-8E5E-F182C9DADC87}"/>
            </c:ext>
          </c:extLst>
        </c:ser>
        <c:ser>
          <c:idx val="10"/>
          <c:order val="10"/>
          <c:tx>
            <c:strRef>
              <c:f>'UCI NEONATAL '!$L$40</c:f>
              <c:strCache>
                <c:ptCount val="1"/>
                <c:pt idx="0">
                  <c:v>Noviembre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'!$L$41:$L$43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27-435D-8E5E-F182C9DADC87}"/>
            </c:ext>
          </c:extLst>
        </c:ser>
        <c:ser>
          <c:idx val="11"/>
          <c:order val="11"/>
          <c:tx>
            <c:strRef>
              <c:f>'UCI NEONATAL '!$M$40</c:f>
              <c:strCache>
                <c:ptCount val="1"/>
                <c:pt idx="0">
                  <c:v>Diciembre 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'UCI NEONATAL '!$A$41:$A$43</c:f>
              <c:strCache>
                <c:ptCount val="3"/>
                <c:pt idx="0">
                  <c:v>Escherichia coli</c:v>
                </c:pt>
                <c:pt idx="1">
                  <c:v>Klebsiella pneumoniae ss. pneumoniae</c:v>
                </c:pt>
                <c:pt idx="2">
                  <c:v>Staphylococcus epidermidis</c:v>
                </c:pt>
              </c:strCache>
            </c:strRef>
          </c:cat>
          <c:val>
            <c:numRef>
              <c:f>'UCI NEONATAL '!$M$41:$M$43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627-435D-8E5E-F182C9DADC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4387903"/>
        <c:axId val="1874381663"/>
      </c:barChart>
      <c:catAx>
        <c:axId val="1874387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1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81663"/>
        <c:crosses val="autoZero"/>
        <c:auto val="1"/>
        <c:lblAlgn val="ctr"/>
        <c:lblOffset val="100"/>
        <c:noMultiLvlLbl val="0"/>
      </c:catAx>
      <c:valAx>
        <c:axId val="18743816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74387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FF0000"/>
                </a:solidFill>
              </a:rPr>
              <a:t>COMPORTAMIENTO</a:t>
            </a:r>
            <a:r>
              <a:rPr lang="es-CO" b="1" baseline="0">
                <a:solidFill>
                  <a:srgbClr val="FF0000"/>
                </a:solidFill>
              </a:rPr>
              <a:t> BLEE POBLACION PEDIATRICA </a:t>
            </a:r>
            <a:endParaRPr lang="es-CO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'2025-II RESISTENCIA '!$B$9</c:f>
              <c:strCache>
                <c:ptCount val="1"/>
                <c:pt idx="0">
                  <c:v>UCIPE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'2025-II RESISTENCIA '!$C$8:$H$8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'!$C$9:$H$9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0F-493A-AACA-DD571984E8DB}"/>
            </c:ext>
          </c:extLst>
        </c:ser>
        <c:ser>
          <c:idx val="1"/>
          <c:order val="1"/>
          <c:tx>
            <c:strRef>
              <c:f>'2025-II RESISTENCIA '!$B$10</c:f>
              <c:strCache>
                <c:ptCount val="1"/>
                <c:pt idx="0">
                  <c:v>UCI NEO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'2025-II RESISTENCIA '!$C$8:$H$8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'!$C$10:$H$10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0F-493A-AACA-DD571984E8DB}"/>
            </c:ext>
          </c:extLst>
        </c:ser>
        <c:ser>
          <c:idx val="2"/>
          <c:order val="2"/>
          <c:tx>
            <c:strRef>
              <c:f>'2025-II RESISTENCIA '!$B$11</c:f>
              <c:strCache>
                <c:ptCount val="1"/>
                <c:pt idx="0">
                  <c:v>PEDIATRIA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'2025-II RESISTENCIA '!$C$8:$H$8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'!$C$11:$H$11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0F-493A-AACA-DD571984E8DB}"/>
            </c:ext>
          </c:extLst>
        </c:ser>
        <c:ser>
          <c:idx val="3"/>
          <c:order val="3"/>
          <c:tx>
            <c:strRef>
              <c:f>'2025-II RESISTENCIA '!$B$12</c:f>
              <c:strCache>
                <c:ptCount val="1"/>
                <c:pt idx="0">
                  <c:v>URG. PED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'2025-II RESISTENCIA '!$C$8:$H$8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'!$C$12:$H$12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0F-493A-AACA-DD571984E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9545103"/>
        <c:axId val="1999544623"/>
      </c:lineChart>
      <c:catAx>
        <c:axId val="199954510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>
                    <a:solidFill>
                      <a:schemeClr val="tx1"/>
                    </a:solidFill>
                  </a:rPr>
                  <a:t>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99544623"/>
        <c:crosses val="autoZero"/>
        <c:auto val="1"/>
        <c:lblAlgn val="ctr"/>
        <c:lblOffset val="100"/>
        <c:noMultiLvlLbl val="0"/>
      </c:catAx>
      <c:valAx>
        <c:axId val="1999544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>
                    <a:solidFill>
                      <a:schemeClr val="tx1"/>
                    </a:solidFill>
                  </a:rPr>
                  <a:t>NUMERO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999545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es-CO" b="1">
                <a:solidFill>
                  <a:srgbClr val="FF0000"/>
                </a:solidFill>
              </a:rPr>
              <a:t>COMPORTAMIENTO</a:t>
            </a:r>
            <a:r>
              <a:rPr lang="es-CO" b="1" baseline="0">
                <a:solidFill>
                  <a:srgbClr val="FF0000"/>
                </a:solidFill>
              </a:rPr>
              <a:t> CARBAPENEMASAS PEDIATRIA </a:t>
            </a:r>
            <a:endParaRPr lang="es-CO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s-C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'2025-II RESISTENCIA '!$B$17</c:f>
              <c:strCache>
                <c:ptCount val="1"/>
                <c:pt idx="0">
                  <c:v>UCIPE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'2025-II RESISTENCIA '!$C$13:$H$13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'!$C$17:$H$17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5-4F89-B4C2-713E656F2587}"/>
            </c:ext>
          </c:extLst>
        </c:ser>
        <c:ser>
          <c:idx val="1"/>
          <c:order val="1"/>
          <c:tx>
            <c:strRef>
              <c:f>'2025-II RESISTENCIA '!$B$18</c:f>
              <c:strCache>
                <c:ptCount val="1"/>
                <c:pt idx="0">
                  <c:v>UCI NEO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'2025-II RESISTENCIA '!$C$13:$H$13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'!$C$18:$H$18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25-4F89-B4C2-713E656F2587}"/>
            </c:ext>
          </c:extLst>
        </c:ser>
        <c:ser>
          <c:idx val="2"/>
          <c:order val="2"/>
          <c:tx>
            <c:strRef>
              <c:f>'2025-II RESISTENCIA '!$B$19</c:f>
              <c:strCache>
                <c:ptCount val="1"/>
                <c:pt idx="0">
                  <c:v>PEDIATRIA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'2025-II RESISTENCIA '!$C$13:$H$13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'!$C$19:$H$19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25-4F89-B4C2-713E656F2587}"/>
            </c:ext>
          </c:extLst>
        </c:ser>
        <c:ser>
          <c:idx val="3"/>
          <c:order val="3"/>
          <c:tx>
            <c:strRef>
              <c:f>'2025-II RESISTENCIA '!$B$20</c:f>
              <c:strCache>
                <c:ptCount val="1"/>
                <c:pt idx="0">
                  <c:v>URG. PED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'2025-II RESISTENCIA '!$C$13:$H$13</c:f>
              <c:strCache>
                <c:ptCount val="6"/>
                <c:pt idx="0">
                  <c:v>Julio</c:v>
                </c:pt>
                <c:pt idx="1">
                  <c:v>Agosto</c:v>
                </c:pt>
                <c:pt idx="2">
                  <c:v>Septiembre</c:v>
                </c:pt>
                <c:pt idx="3">
                  <c:v>Octubre</c:v>
                </c:pt>
                <c:pt idx="4">
                  <c:v>Noviembre</c:v>
                </c:pt>
                <c:pt idx="5">
                  <c:v>Diciembre</c:v>
                </c:pt>
              </c:strCache>
            </c:strRef>
          </c:cat>
          <c:val>
            <c:numRef>
              <c:f>'2025-II RESISTENCIA '!$C$20:$H$20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25-4F89-B4C2-713E656F2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090895"/>
        <c:axId val="152091855"/>
        <c:axId val="0"/>
      </c:bar3DChart>
      <c:catAx>
        <c:axId val="1520908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>
                    <a:solidFill>
                      <a:schemeClr val="tx1"/>
                    </a:solidFill>
                  </a:rPr>
                  <a:t>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2091855"/>
        <c:crosses val="autoZero"/>
        <c:auto val="1"/>
        <c:lblAlgn val="ctr"/>
        <c:lblOffset val="100"/>
        <c:noMultiLvlLbl val="0"/>
      </c:catAx>
      <c:valAx>
        <c:axId val="152091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O">
                    <a:solidFill>
                      <a:schemeClr val="tx1"/>
                    </a:solidFill>
                  </a:rPr>
                  <a:t>NUMERO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2090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D2725-29C5-48FA-A81C-38CE4BDF479D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7D59F3-B29E-4155-8F20-66EBC3DAF154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71737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450" y="4716462"/>
            <a:ext cx="5438700" cy="446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18134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53935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7D6C8-6085-38DD-1D50-319CF572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337F93B-4704-76D9-F570-C7C497949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C2A91D2-6F67-085F-76C9-0F78BE2DA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8FBDB43-1DF1-FF81-7631-23CEB943B8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10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64424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14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5523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18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95785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27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912420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28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50790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7D59F3-B29E-4155-8F20-66EBC3DAF154}" type="slidenum">
              <a:rPr lang="es-CO" smtClean="0"/>
              <a:t>35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0456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0A82F6-F820-4B1E-A7C0-B1805F4032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7BF3F3-DC09-4330-9205-570213FDF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039086-F023-4F19-8F75-D73A870BC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20095D-8A9D-459A-B7A7-EC3E5D0B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A5A6EC-305F-4103-A783-2BC23DF65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94860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AB8B8-4901-4C4E-9A59-DDA3C320A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D8844C-B80F-47A0-BD73-690FC7F12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E8B504-870A-43A0-8C1A-C77729160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2DCE28-956C-4A44-BD0D-6DF258CE8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2D1768-06BA-4948-B8A1-8E7889C9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809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36E69-5AD5-4B8E-ABE3-501497CAF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4F1B42-8BED-4AA2-A9D3-5481FD116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151262-B181-4C6C-8AF5-3AB622D5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E8DC50-90BB-4AC9-A65F-5F3791257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6DA93A-8CE9-4E7D-9513-F345E040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8971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88875B-F570-4AF4-8A1B-98F37FF63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4AE1F-A9B6-4EFC-8B66-98E393D21B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C2C1FA-D8C0-4BC5-8014-42CDB8051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07D93B-3BF5-4D07-8BE6-E6EB8098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A077BD-A4DB-4F1B-A074-FB7CE808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8D2711-6B99-4672-B928-539F7F7A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1131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F937-BB75-4B49-8A35-E2E923B7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631A1F-66DB-4BE3-86AC-C42893C0F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0ACDEC-C62D-4755-922D-561FCFC4C0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CDA09C-6E21-40FE-84E4-92D260D2BF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32AD06E-0CA0-4394-B1F5-6E473266F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245D2F3-8707-4F81-BD1B-E2DCCA4C5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D0E55C2-419B-4977-8954-96E906257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7BB1431-C753-4175-B18F-92450278F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34157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92F62-6080-40D6-B473-3698639D1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FE0E08-21D0-42E2-AB68-F1F4E9D2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9FFBFE-7E17-4B27-B45D-F76FF8073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D5C3491-FF7D-473A-AB22-133AC65EA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6985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9966D3-34DA-4960-BF0D-11EE1BC83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393A3F3-0630-4CD3-A4BA-04C3821B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2D02DE-93C2-4484-B25F-6C2A0D58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4066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3828E4-A2EF-4C6F-9AA1-00E6744A1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571845-9D54-4F90-A84A-F7D12CE9B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F48E9E-D462-4E20-AC28-9A1D4EE57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EF986A1-E07B-41E5-96CC-E44CB8CD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A7A82C-BF85-4569-ACDF-278D5EC1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5ECBC6-CB7E-4009-B39B-DAB35858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1015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4FBC4-B670-42A7-A9CC-C72067E5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2657D67-D80B-4431-A90F-7C03266595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6BF123D-5AAC-4326-BE55-F96C4EEC3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3DF0AE-618F-4C8C-B3B3-C510A2D0D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0091EC-1620-45D4-AF42-4C970B3E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9E440E6-A29B-4931-BEE2-80FD3F44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80502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35C06-A544-424A-A69B-388E6143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5586EC-1956-4E2D-9FEC-D99204B20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AB873B-CE89-444A-8C8C-8C32C7D0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4CFD0C-FF49-4C45-9D78-63F6C1B3D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A20713-6E34-4230-A12C-31D7F88C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2419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8EC851-9F94-403D-8DC0-A41234B704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093F89-484A-4B59-8423-13FC72B8D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5921A9-09B2-4135-95D0-C353F39D1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31BE18-DF33-4D5B-8149-7826572F9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05AC9C-7B84-4E40-A5FF-459BF403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29934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963087" y="4406904"/>
            <a:ext cx="10363273" cy="136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877" b="1" cap="none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963087" y="2906713"/>
            <a:ext cx="10363273" cy="150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03433" lvl="0" indent="-201717" algn="l" rtl="0">
              <a:spcBef>
                <a:spcPts val="387"/>
              </a:spcBef>
              <a:spcAft>
                <a:spcPts val="0"/>
              </a:spcAft>
              <a:buClr>
                <a:srgbClr val="888888"/>
              </a:buClr>
              <a:buSzPts val="2197"/>
              <a:buNone/>
              <a:defRPr sz="1939">
                <a:solidFill>
                  <a:srgbClr val="888888"/>
                </a:solidFill>
              </a:defRPr>
            </a:lvl1pPr>
            <a:lvl2pPr marL="806867" lvl="1" indent="-201717" algn="l" rtl="0">
              <a:spcBef>
                <a:spcPts val="349"/>
              </a:spcBef>
              <a:spcAft>
                <a:spcPts val="0"/>
              </a:spcAft>
              <a:buClr>
                <a:srgbClr val="888888"/>
              </a:buClr>
              <a:buSzPts val="1977"/>
              <a:buNone/>
              <a:defRPr sz="1745">
                <a:solidFill>
                  <a:srgbClr val="888888"/>
                </a:solidFill>
              </a:defRPr>
            </a:lvl2pPr>
            <a:lvl3pPr marL="1210300" lvl="2" indent="-201717" algn="l" rtl="0">
              <a:spcBef>
                <a:spcPts val="311"/>
              </a:spcBef>
              <a:spcAft>
                <a:spcPts val="0"/>
              </a:spcAft>
              <a:buClr>
                <a:srgbClr val="888888"/>
              </a:buClr>
              <a:buSzPts val="1758"/>
              <a:buNone/>
              <a:defRPr sz="1551">
                <a:solidFill>
                  <a:srgbClr val="888888"/>
                </a:solidFill>
              </a:defRPr>
            </a:lvl3pPr>
            <a:lvl4pPr marL="1613733" lvl="3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4pPr>
            <a:lvl5pPr marL="2017166" lvl="4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5pPr>
            <a:lvl6pPr marL="2420600" lvl="5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6pPr>
            <a:lvl7pPr marL="2824033" lvl="6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7pPr>
            <a:lvl8pPr marL="3227466" lvl="7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8pPr>
            <a:lvl9pPr marL="3630900" lvl="8" indent="-201717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538"/>
              <a:buNone/>
              <a:defRPr sz="1357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4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 rot="5400000">
            <a:off x="7284974" y="1828798"/>
            <a:ext cx="5851588" cy="2743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 rot="5400000">
            <a:off x="1696933" y="-812838"/>
            <a:ext cx="5851588" cy="8026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6867" lvl="1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210300" lvl="2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13733" lvl="3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017166" lvl="4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420600" lvl="5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24033" lvl="6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27466" lvl="7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30900" lvl="8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326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09984" y="274544"/>
            <a:ext cx="1097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3832382" y="-1622728"/>
            <a:ext cx="4527265" cy="10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806867" lvl="1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210300" lvl="2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613733" lvl="3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017166" lvl="4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420600" lvl="5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824033" lvl="6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227466" lvl="7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630900" lvl="8" indent="-302575" algn="l" rtl="0">
              <a:spcBef>
                <a:spcPts val="31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31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2389719" y="4800602"/>
            <a:ext cx="7315273" cy="56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39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>
            <a:spLocks noGrp="1"/>
          </p:cNvSpPr>
          <p:nvPr>
            <p:ph type="pic" idx="2"/>
          </p:nvPr>
        </p:nvSpPr>
        <p:spPr>
          <a:xfrm>
            <a:off x="2389719" y="612776"/>
            <a:ext cx="7315273" cy="4114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515"/>
              <a:buFont typeface="Arial"/>
              <a:buNone/>
              <a:defRPr sz="31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3076"/>
              <a:buFont typeface="Arial"/>
              <a:buNone/>
              <a:defRPr sz="271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Font typeface="Arial"/>
              <a:buNone/>
              <a:defRPr sz="23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None/>
              <a:defRPr sz="193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2389719" y="5367340"/>
            <a:ext cx="7315273" cy="804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201717" algn="l" rtl="0">
              <a:spcBef>
                <a:spcPts val="272"/>
              </a:spcBef>
              <a:spcAft>
                <a:spcPts val="0"/>
              </a:spcAft>
              <a:buClr>
                <a:schemeClr val="dk1"/>
              </a:buClr>
              <a:buSzPts val="1538"/>
              <a:buNone/>
              <a:defRPr sz="1357"/>
            </a:lvl1pPr>
            <a:lvl2pPr marL="806867" lvl="1" indent="-201717" algn="l" rtl="0">
              <a:spcBef>
                <a:spcPts val="233"/>
              </a:spcBef>
              <a:spcAft>
                <a:spcPts val="0"/>
              </a:spcAft>
              <a:buClr>
                <a:schemeClr val="dk1"/>
              </a:buClr>
              <a:buSzPts val="1318"/>
              <a:buNone/>
              <a:defRPr sz="1163"/>
            </a:lvl2pPr>
            <a:lvl3pPr marL="1210300" lvl="2" indent="-201717" algn="l" rtl="0">
              <a:spcBef>
                <a:spcPts val="194"/>
              </a:spcBef>
              <a:spcAft>
                <a:spcPts val="0"/>
              </a:spcAft>
              <a:buClr>
                <a:schemeClr val="dk1"/>
              </a:buClr>
              <a:buSzPts val="1098"/>
              <a:buNone/>
              <a:defRPr sz="969"/>
            </a:lvl3pPr>
            <a:lvl4pPr marL="1613733" lvl="3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4pPr>
            <a:lvl5pPr marL="2017166" lvl="4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5pPr>
            <a:lvl6pPr marL="2420600" lvl="5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6pPr>
            <a:lvl7pPr marL="2824033" lvl="6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7pPr>
            <a:lvl8pPr marL="3227466" lvl="7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8pPr>
            <a:lvl9pPr marL="3630900" lvl="8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129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09604" y="273051"/>
            <a:ext cx="4010909" cy="116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39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766735" y="273051"/>
            <a:ext cx="6815636" cy="585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98670" algn="l" rtl="0"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3515"/>
              <a:buChar char="•"/>
              <a:defRPr sz="3102"/>
            </a:lvl1pPr>
            <a:lvl2pPr marL="806867" lvl="1" indent="-374072" algn="l" rtl="0"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3076"/>
              <a:buChar char="–"/>
              <a:defRPr sz="2714"/>
            </a:lvl2pPr>
            <a:lvl3pPr marL="1210300" lvl="2" indent="-349418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Char char="•"/>
              <a:defRPr sz="2326"/>
            </a:lvl3pPr>
            <a:lvl4pPr marL="1613733" lvl="3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–"/>
              <a:defRPr sz="1939"/>
            </a:lvl4pPr>
            <a:lvl5pPr marL="2017166" lvl="4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»"/>
              <a:defRPr sz="1939"/>
            </a:lvl5pPr>
            <a:lvl6pPr marL="2420600" lvl="5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6pPr>
            <a:lvl7pPr marL="2824033" lvl="6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7pPr>
            <a:lvl8pPr marL="3227466" lvl="7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8pPr>
            <a:lvl9pPr marL="3630900" lvl="8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09604" y="1435100"/>
            <a:ext cx="4010909" cy="4691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201717" algn="l" rtl="0">
              <a:spcBef>
                <a:spcPts val="272"/>
              </a:spcBef>
              <a:spcAft>
                <a:spcPts val="0"/>
              </a:spcAft>
              <a:buClr>
                <a:schemeClr val="dk1"/>
              </a:buClr>
              <a:buSzPts val="1538"/>
              <a:buNone/>
              <a:defRPr sz="1357"/>
            </a:lvl1pPr>
            <a:lvl2pPr marL="806867" lvl="1" indent="-201717" algn="l" rtl="0">
              <a:spcBef>
                <a:spcPts val="233"/>
              </a:spcBef>
              <a:spcAft>
                <a:spcPts val="0"/>
              </a:spcAft>
              <a:buClr>
                <a:schemeClr val="dk1"/>
              </a:buClr>
              <a:buSzPts val="1318"/>
              <a:buNone/>
              <a:defRPr sz="1163"/>
            </a:lvl2pPr>
            <a:lvl3pPr marL="1210300" lvl="2" indent="-201717" algn="l" rtl="0">
              <a:spcBef>
                <a:spcPts val="194"/>
              </a:spcBef>
              <a:spcAft>
                <a:spcPts val="0"/>
              </a:spcAft>
              <a:buClr>
                <a:schemeClr val="dk1"/>
              </a:buClr>
              <a:buSzPts val="1098"/>
              <a:buNone/>
              <a:defRPr sz="969"/>
            </a:lvl3pPr>
            <a:lvl4pPr marL="1613733" lvl="3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4pPr>
            <a:lvl5pPr marL="2017166" lvl="4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5pPr>
            <a:lvl6pPr marL="2420600" lvl="5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6pPr>
            <a:lvl7pPr marL="2824033" lvl="6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7pPr>
            <a:lvl8pPr marL="3227466" lvl="7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8pPr>
            <a:lvl9pPr marL="3630900" lvl="8" indent="-201717" algn="l" rtl="0">
              <a:spcBef>
                <a:spcPts val="175"/>
              </a:spcBef>
              <a:spcAft>
                <a:spcPts val="0"/>
              </a:spcAft>
              <a:buClr>
                <a:schemeClr val="dk1"/>
              </a:buClr>
              <a:buSzPts val="989"/>
              <a:buNone/>
              <a:defRPr sz="873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629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Sólo el título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609984" y="274544"/>
            <a:ext cx="1097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347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609984" y="274544"/>
            <a:ext cx="1097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609600" y="1535115"/>
            <a:ext cx="5386909" cy="63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03433" lvl="0" indent="-201717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None/>
              <a:defRPr sz="2326" b="1"/>
            </a:lvl1pPr>
            <a:lvl2pPr marL="806867" lvl="1" indent="-201717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None/>
              <a:defRPr sz="1939" b="1"/>
            </a:lvl2pPr>
            <a:lvl3pPr marL="1210300" lvl="2" indent="-201717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None/>
              <a:defRPr sz="1745" b="1"/>
            </a:lvl3pPr>
            <a:lvl4pPr marL="1613733" lvl="3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4pPr>
            <a:lvl5pPr marL="2017166" lvl="4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5pPr>
            <a:lvl6pPr marL="2420600" lvl="5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6pPr>
            <a:lvl7pPr marL="2824033" lvl="6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7pPr>
            <a:lvl8pPr marL="3227466" lvl="7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8pPr>
            <a:lvl9pPr marL="3630900" lvl="8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609600" y="2174876"/>
            <a:ext cx="5386909" cy="3951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49418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Char char="•"/>
              <a:defRPr sz="2326"/>
            </a:lvl1pPr>
            <a:lvl2pPr marL="806867" lvl="1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–"/>
              <a:defRPr sz="1939"/>
            </a:lvl2pPr>
            <a:lvl3pPr marL="1210300" lvl="2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3pPr>
            <a:lvl4pPr marL="1613733" lvl="3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–"/>
              <a:defRPr sz="1551"/>
            </a:lvl4pPr>
            <a:lvl5pPr marL="2017166" lvl="4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»"/>
              <a:defRPr sz="1551"/>
            </a:lvl5pPr>
            <a:lvl6pPr marL="2420600" lvl="5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6pPr>
            <a:lvl7pPr marL="2824033" lvl="6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7pPr>
            <a:lvl8pPr marL="3227466" lvl="7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8pPr>
            <a:lvl9pPr marL="3630900" lvl="8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6193372" y="1535115"/>
            <a:ext cx="5389091" cy="63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03433" lvl="0" indent="-201717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None/>
              <a:defRPr sz="2326" b="1"/>
            </a:lvl1pPr>
            <a:lvl2pPr marL="806867" lvl="1" indent="-201717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None/>
              <a:defRPr sz="1939" b="1"/>
            </a:lvl2pPr>
            <a:lvl3pPr marL="1210300" lvl="2" indent="-201717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None/>
              <a:defRPr sz="1745" b="1"/>
            </a:lvl3pPr>
            <a:lvl4pPr marL="1613733" lvl="3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4pPr>
            <a:lvl5pPr marL="2017166" lvl="4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5pPr>
            <a:lvl6pPr marL="2420600" lvl="5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6pPr>
            <a:lvl7pPr marL="2824033" lvl="6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7pPr>
            <a:lvl8pPr marL="3227466" lvl="7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8pPr>
            <a:lvl9pPr marL="3630900" lvl="8" indent="-201717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None/>
              <a:defRPr sz="1551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6193372" y="2174876"/>
            <a:ext cx="5389091" cy="3951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49418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Char char="•"/>
              <a:defRPr sz="2326"/>
            </a:lvl1pPr>
            <a:lvl2pPr marL="806867" lvl="1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–"/>
              <a:defRPr sz="1939"/>
            </a:lvl2pPr>
            <a:lvl3pPr marL="1210300" lvl="2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3pPr>
            <a:lvl4pPr marL="1613733" lvl="3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–"/>
              <a:defRPr sz="1551"/>
            </a:lvl4pPr>
            <a:lvl5pPr marL="2017166" lvl="4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»"/>
              <a:defRPr sz="1551"/>
            </a:lvl5pPr>
            <a:lvl6pPr marL="2420600" lvl="5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6pPr>
            <a:lvl7pPr marL="2824033" lvl="6" indent="-300221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7pPr>
            <a:lvl8pPr marL="3227466" lvl="7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8pPr>
            <a:lvl9pPr marL="3630900" lvl="8" indent="-300222" algn="l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758"/>
              <a:buChar char="•"/>
              <a:defRPr sz="1551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9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09984" y="274544"/>
            <a:ext cx="1097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609601" y="1600202"/>
            <a:ext cx="5384727" cy="452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74072" algn="l" rtl="0"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3076"/>
              <a:buChar char="•"/>
              <a:defRPr sz="2714"/>
            </a:lvl1pPr>
            <a:lvl2pPr marL="806867" lvl="1" indent="-349418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Char char="–"/>
              <a:defRPr sz="2326"/>
            </a:lvl2pPr>
            <a:lvl3pPr marL="1210300" lvl="2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3pPr>
            <a:lvl4pPr marL="1613733" lvl="3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–"/>
              <a:defRPr sz="1745"/>
            </a:lvl4pPr>
            <a:lvl5pPr marL="2017166" lvl="4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»"/>
              <a:defRPr sz="1745"/>
            </a:lvl5pPr>
            <a:lvl6pPr marL="2420600" lvl="5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6pPr>
            <a:lvl7pPr marL="2824033" lvl="6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7pPr>
            <a:lvl8pPr marL="3227466" lvl="7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8pPr>
            <a:lvl9pPr marL="3630900" lvl="8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6197605" y="1600202"/>
            <a:ext cx="5384727" cy="4525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03433" lvl="0" indent="-374072" algn="l" rtl="0">
              <a:spcBef>
                <a:spcPts val="543"/>
              </a:spcBef>
              <a:spcAft>
                <a:spcPts val="0"/>
              </a:spcAft>
              <a:buClr>
                <a:schemeClr val="dk1"/>
              </a:buClr>
              <a:buSzPts val="3076"/>
              <a:buChar char="•"/>
              <a:defRPr sz="2714"/>
            </a:lvl1pPr>
            <a:lvl2pPr marL="806867" lvl="1" indent="-349418" algn="l" rtl="0">
              <a:spcBef>
                <a:spcPts val="465"/>
              </a:spcBef>
              <a:spcAft>
                <a:spcPts val="0"/>
              </a:spcAft>
              <a:buClr>
                <a:schemeClr val="dk1"/>
              </a:buClr>
              <a:buSzPts val="2636"/>
              <a:buChar char="–"/>
              <a:defRPr sz="2326"/>
            </a:lvl2pPr>
            <a:lvl3pPr marL="1210300" lvl="2" indent="-324819" algn="l" rtl="0">
              <a:spcBef>
                <a:spcPts val="387"/>
              </a:spcBef>
              <a:spcAft>
                <a:spcPts val="0"/>
              </a:spcAft>
              <a:buClr>
                <a:schemeClr val="dk1"/>
              </a:buClr>
              <a:buSzPts val="2197"/>
              <a:buChar char="•"/>
              <a:defRPr sz="1939"/>
            </a:lvl3pPr>
            <a:lvl4pPr marL="1613733" lvl="3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–"/>
              <a:defRPr sz="1745"/>
            </a:lvl4pPr>
            <a:lvl5pPr marL="2017166" lvl="4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»"/>
              <a:defRPr sz="1745"/>
            </a:lvl5pPr>
            <a:lvl6pPr marL="2420600" lvl="5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6pPr>
            <a:lvl7pPr marL="2824033" lvl="6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7pPr>
            <a:lvl8pPr marL="3227466" lvl="7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8pPr>
            <a:lvl9pPr marL="3630900" lvl="8" indent="-312492" algn="l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977"/>
              <a:buChar char="•"/>
              <a:defRPr sz="1745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859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914405" y="2130425"/>
            <a:ext cx="10363273" cy="14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545" cy="1752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618"/>
              </a:spcBef>
              <a:spcAft>
                <a:spcPts val="0"/>
              </a:spcAft>
              <a:buClr>
                <a:srgbClr val="888888"/>
              </a:buClr>
              <a:buSzPts val="35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29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59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371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371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387"/>
              </a:spcBef>
              <a:spcAft>
                <a:spcPts val="0"/>
              </a:spcAft>
              <a:buClr>
                <a:srgbClr val="888888"/>
              </a:buClr>
              <a:buSzPts val="2197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387"/>
              </a:spcBef>
              <a:spcAft>
                <a:spcPts val="0"/>
              </a:spcAft>
              <a:buClr>
                <a:srgbClr val="888888"/>
              </a:buClr>
              <a:buSzPts val="2197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387"/>
              </a:spcBef>
              <a:spcAft>
                <a:spcPts val="0"/>
              </a:spcAft>
              <a:buClr>
                <a:srgbClr val="888888"/>
              </a:buClr>
              <a:buSzPts val="2197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387"/>
              </a:spcBef>
              <a:spcAft>
                <a:spcPts val="0"/>
              </a:spcAft>
              <a:buClr>
                <a:srgbClr val="888888"/>
              </a:buClr>
              <a:buSzPts val="2197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85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DD66825-45C6-4A84-A2F3-B2EAA4B48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D5F539-4607-437B-89E9-8B266FC8D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DE8231-5EB9-4AA5-B7C7-D2581F79B2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D0287-3A44-4B41-A055-321D83D6DFE0}" type="datetimeFigureOut">
              <a:rPr lang="es-CO" smtClean="0"/>
              <a:t>1/03/2026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7DEA8A-E7CE-4D64-A7CA-F886EDF620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5E6CF-38CA-4BDF-83BE-2FA3A029E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C9D7B-D9E0-4FC8-9147-4CD6681C9696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4611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984" y="274544"/>
            <a:ext cx="1097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984" y="1599640"/>
            <a:ext cx="10972000" cy="452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5085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Char char="•"/>
              <a:defRPr sz="3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19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195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»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8109" algn="l" rtl="0"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Char char="•"/>
              <a:defRPr sz="2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8109" algn="l" rtl="0"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Char char="•"/>
              <a:defRPr sz="2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8109" algn="l" rtl="0"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Char char="•"/>
              <a:defRPr sz="2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8109" algn="l" rtl="0">
              <a:spcBef>
                <a:spcPts val="439"/>
              </a:spcBef>
              <a:spcAft>
                <a:spcPts val="0"/>
              </a:spcAft>
              <a:buClr>
                <a:schemeClr val="dk1"/>
              </a:buClr>
              <a:buSzPts val="2197"/>
              <a:buFont typeface="Arial"/>
              <a:buChar char="•"/>
              <a:defRPr sz="2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984" y="6356537"/>
            <a:ext cx="3860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984" y="6356537"/>
            <a:ext cx="2844000" cy="365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14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 sz="123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34043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35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58541" y="1832162"/>
            <a:ext cx="3274919" cy="3193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21ACE-F6FF-4F9D-85C2-3C86209023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785369"/>
            <a:ext cx="10363273" cy="1469912"/>
          </a:xfrm>
        </p:spPr>
        <p:txBody>
          <a:bodyPr>
            <a:normAutofit fontScale="90000"/>
          </a:bodyPr>
          <a:lstStyle/>
          <a:p>
            <a:r>
              <a:rPr lang="es-419" sz="6800" dirty="0">
                <a:solidFill>
                  <a:srgbClr val="FF0000"/>
                </a:solidFill>
              </a:rPr>
              <a:t>Análisis perfil  microbiológico HUSRT 2025</a:t>
            </a:r>
            <a:endParaRPr lang="es-CO" sz="6800" dirty="0">
              <a:solidFill>
                <a:srgbClr val="FF0000"/>
              </a:solidFill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6E76CE50-5C5B-411D-A408-D7F135CEDA7C}"/>
              </a:ext>
            </a:extLst>
          </p:cNvPr>
          <p:cNvSpPr txBox="1">
            <a:spLocks/>
          </p:cNvSpPr>
          <p:nvPr/>
        </p:nvSpPr>
        <p:spPr>
          <a:xfrm>
            <a:off x="838199" y="4186387"/>
            <a:ext cx="3946779" cy="1038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dirty="0"/>
              <a:t>Juliana Noriega </a:t>
            </a:r>
            <a:r>
              <a:rPr lang="es-419" dirty="0" err="1"/>
              <a:t>Noriega</a:t>
            </a:r>
            <a:r>
              <a:rPr lang="es-419" dirty="0"/>
              <a:t> </a:t>
            </a:r>
          </a:p>
          <a:p>
            <a:r>
              <a:rPr lang="es-419" dirty="0"/>
              <a:t>Microbióloga Clínica </a:t>
            </a:r>
          </a:p>
          <a:p>
            <a:pPr algn="r"/>
            <a:r>
              <a:rPr lang="es-419" dirty="0"/>
              <a:t> </a:t>
            </a:r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DCF8466-4142-41F1-89C0-499A29D50C7A}"/>
              </a:ext>
            </a:extLst>
          </p:cNvPr>
          <p:cNvSpPr txBox="1"/>
          <p:nvPr/>
        </p:nvSpPr>
        <p:spPr>
          <a:xfrm>
            <a:off x="5638875" y="4031319"/>
            <a:ext cx="61546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000" dirty="0"/>
              <a:t>Luz Angelica Rojas Flórez</a:t>
            </a:r>
          </a:p>
          <a:p>
            <a:pPr algn="ctr"/>
            <a:r>
              <a:rPr lang="es-419" sz="2000" dirty="0"/>
              <a:t>MD </a:t>
            </a:r>
            <a:r>
              <a:rPr lang="es-419" sz="2000" dirty="0" err="1"/>
              <a:t>Infectóloga</a:t>
            </a:r>
            <a:r>
              <a:rPr lang="es-419" sz="2000" dirty="0"/>
              <a:t> Pediatra </a:t>
            </a:r>
          </a:p>
        </p:txBody>
      </p:sp>
    </p:spTree>
    <p:extLst>
      <p:ext uri="{BB962C8B-B14F-4D97-AF65-F5344CB8AC3E}">
        <p14:creationId xmlns:p14="http://schemas.microsoft.com/office/powerpoint/2010/main" val="293380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D9BAD8-13E1-4C73-8538-16E141B2D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2076450"/>
            <a:ext cx="10684151" cy="13451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PEDIATRIA 2025</a:t>
            </a:r>
          </a:p>
        </p:txBody>
      </p:sp>
    </p:spTree>
    <p:extLst>
      <p:ext uri="{BB962C8B-B14F-4D97-AF65-F5344CB8AC3E}">
        <p14:creationId xmlns:p14="http://schemas.microsoft.com/office/powerpoint/2010/main" val="1334327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07272-BDA4-4991-8728-E803DABC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DISTRIBUCIÓN DE LA MICROBIOLOGÍA PEDIATRIA I SEMESTRE 2023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DDCA45B2-F2F2-EFC0-C0C7-0A271BBF7551}"/>
              </a:ext>
            </a:extLst>
          </p:cNvPr>
          <p:cNvSpPr txBox="1">
            <a:spLocks/>
          </p:cNvSpPr>
          <p:nvPr/>
        </p:nvSpPr>
        <p:spPr>
          <a:xfrm>
            <a:off x="131989" y="100096"/>
            <a:ext cx="11635468" cy="12882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419" sz="2800" b="1" dirty="0">
                <a:solidFill>
                  <a:schemeClr val="bg1"/>
                </a:solidFill>
                <a:highlight>
                  <a:srgbClr val="000000"/>
                </a:highlight>
              </a:rPr>
              <a:t>DISTRIBUCIÓN DE LA MICROBIOLOGÍA URG. PEDIATRIA  2025 </a:t>
            </a:r>
            <a:endParaRPr lang="es-CO" sz="2800" b="1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FC2B2D6-F02F-EACF-AD82-F90420D90701}"/>
              </a:ext>
            </a:extLst>
          </p:cNvPr>
          <p:cNvSpPr/>
          <p:nvPr/>
        </p:nvSpPr>
        <p:spPr>
          <a:xfrm>
            <a:off x="556532" y="1499608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es-CO" sz="16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E08E6C2-A3B3-850C-3040-D08F1C6283DA}"/>
              </a:ext>
            </a:extLst>
          </p:cNvPr>
          <p:cNvSpPr/>
          <p:nvPr/>
        </p:nvSpPr>
        <p:spPr>
          <a:xfrm>
            <a:off x="1146463" y="1066014"/>
            <a:ext cx="10136888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Microorganismos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 URGENCIAS </a:t>
            </a:r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Pediatría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2025. </a:t>
            </a:r>
          </a:p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solidFill>
                  <a:schemeClr val="tx1"/>
                </a:solidFill>
                <a:effectLst/>
              </a:rPr>
              <a:t>n= </a:t>
            </a:r>
            <a:r>
              <a:rPr lang="en-US" sz="2000" b="1" dirty="0">
                <a:solidFill>
                  <a:schemeClr val="tx1"/>
                </a:solidFill>
              </a:rPr>
              <a:t>193</a:t>
            </a:r>
            <a:endParaRPr lang="es-CO" sz="2000" b="1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1AAC5007-2829-08B7-69AC-4AF49DE12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97161"/>
              </p:ext>
            </p:extLst>
          </p:nvPr>
        </p:nvGraphicFramePr>
        <p:xfrm>
          <a:off x="1673525" y="1931674"/>
          <a:ext cx="8764437" cy="4589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ángulo 11">
            <a:extLst>
              <a:ext uri="{FF2B5EF4-FFF2-40B4-BE49-F238E27FC236}">
                <a16:creationId xmlns:a16="http://schemas.microsoft.com/office/drawing/2014/main" id="{F269DB63-2DF4-8FB3-05CD-262EA854FA72}"/>
              </a:ext>
            </a:extLst>
          </p:cNvPr>
          <p:cNvSpPr/>
          <p:nvPr/>
        </p:nvSpPr>
        <p:spPr>
          <a:xfrm>
            <a:off x="1673525" y="2605177"/>
            <a:ext cx="5241739" cy="39163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1825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FF3D538B-7F0C-A92F-ECE8-84233F5BD4D7}"/>
              </a:ext>
            </a:extLst>
          </p:cNvPr>
          <p:cNvSpPr txBox="1"/>
          <p:nvPr/>
        </p:nvSpPr>
        <p:spPr>
          <a:xfrm>
            <a:off x="3036882" y="271313"/>
            <a:ext cx="6098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Orina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0AB9303-FBCC-6722-EC1F-2330D353C89B}"/>
              </a:ext>
            </a:extLst>
          </p:cNvPr>
          <p:cNvSpPr/>
          <p:nvPr/>
        </p:nvSpPr>
        <p:spPr>
          <a:xfrm>
            <a:off x="3475130" y="1169027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 err="1">
                <a:solidFill>
                  <a:schemeClr val="tx1"/>
                </a:solidFill>
              </a:rPr>
              <a:t>Urg</a:t>
            </a:r>
            <a:r>
              <a:rPr lang="es-MX" sz="2000" b="1" dirty="0">
                <a:solidFill>
                  <a:schemeClr val="tx1"/>
                </a:solidFill>
              </a:rPr>
              <a:t> Pediatría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    n</a:t>
            </a:r>
            <a:r>
              <a:rPr lang="es-MX" sz="2000" b="1" dirty="0">
                <a:solidFill>
                  <a:schemeClr val="tx1"/>
                </a:solidFill>
              </a:rPr>
              <a:t> = 134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322DB39A-254B-5200-8561-70E42722F3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1967207"/>
              </p:ext>
            </p:extLst>
          </p:nvPr>
        </p:nvGraphicFramePr>
        <p:xfrm>
          <a:off x="1121434" y="1876914"/>
          <a:ext cx="10023894" cy="4316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DF155893-CD12-C39A-C7FE-FB7507400269}"/>
              </a:ext>
            </a:extLst>
          </p:cNvPr>
          <p:cNvSpPr/>
          <p:nvPr/>
        </p:nvSpPr>
        <p:spPr>
          <a:xfrm>
            <a:off x="844580" y="2346384"/>
            <a:ext cx="4365775" cy="34850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701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7C131-4162-4AE0-9B92-6CD4AC4DF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PEDIATRIA RESPIRATORIO 2021-II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B67CD0D-1FAB-7E25-A829-B82BD5AD4488}"/>
              </a:ext>
            </a:extLst>
          </p:cNvPr>
          <p:cNvSpPr txBox="1">
            <a:spLocks/>
          </p:cNvSpPr>
          <p:nvPr/>
        </p:nvSpPr>
        <p:spPr>
          <a:xfrm>
            <a:off x="693941" y="15836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URGENCIAS PEDIATRIA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E959DB-58AE-B9F4-2EB1-28B3E8D32BCA}"/>
              </a:ext>
            </a:extLst>
          </p:cNvPr>
          <p:cNvSpPr txBox="1"/>
          <p:nvPr/>
        </p:nvSpPr>
        <p:spPr>
          <a:xfrm>
            <a:off x="2428782" y="1438233"/>
            <a:ext cx="733443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GRAM NEGATIVOS  URG PEDIATRIA ORINA </a:t>
            </a:r>
            <a:endParaRPr lang="es-CO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4189DB4-2332-D6DD-E6F6-A3787AE6A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067246"/>
              </p:ext>
            </p:extLst>
          </p:nvPr>
        </p:nvGraphicFramePr>
        <p:xfrm>
          <a:off x="155279" y="2331168"/>
          <a:ext cx="11749586" cy="3883367"/>
        </p:xfrm>
        <a:graphic>
          <a:graphicData uri="http://schemas.openxmlformats.org/drawingml/2006/table">
            <a:tbl>
              <a:tblPr/>
              <a:tblGrid>
                <a:gridCol w="2817768">
                  <a:extLst>
                    <a:ext uri="{9D8B030D-6E8A-4147-A177-3AD203B41FA5}">
                      <a16:colId xmlns:a16="http://schemas.microsoft.com/office/drawing/2014/main" val="2245508382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841546269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691006264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3267005905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375853461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834456357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916012375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65402922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166480080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691700038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313470707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658519206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3322266625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1537879871"/>
                    </a:ext>
                  </a:extLst>
                </a:gridCol>
                <a:gridCol w="637987">
                  <a:extLst>
                    <a:ext uri="{9D8B030D-6E8A-4147-A177-3AD203B41FA5}">
                      <a16:colId xmlns:a16="http://schemas.microsoft.com/office/drawing/2014/main" val="381001996"/>
                    </a:ext>
                  </a:extLst>
                </a:gridCol>
              </a:tblGrid>
              <a:tr h="1659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7659495"/>
                  </a:ext>
                </a:extLst>
              </a:tr>
              <a:tr h="18918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Fosfomicina 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195436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26,7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7,6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2,9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8,6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14,3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16,2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459960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Proteus mirabilis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265355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994106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Proteus vulgaris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07701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oxytoca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551074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Pseudomonas aeruginosa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824641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Proteus penneri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346547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122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67943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169308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83807"/>
                  </a:ext>
                </a:extLst>
              </a:tr>
              <a:tr h="1659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253438"/>
                  </a:ext>
                </a:extLst>
              </a:tr>
            </a:tbl>
          </a:graphicData>
        </a:graphic>
      </p:graphicFrame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55BCC5D-5302-E7DE-9580-28E478A479A9}"/>
              </a:ext>
            </a:extLst>
          </p:cNvPr>
          <p:cNvCxnSpPr/>
          <p:nvPr/>
        </p:nvCxnSpPr>
        <p:spPr>
          <a:xfrm>
            <a:off x="5037826" y="3429000"/>
            <a:ext cx="0" cy="10222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766C479B-3131-17F1-F1CD-9C9856A6EDEE}"/>
              </a:ext>
            </a:extLst>
          </p:cNvPr>
          <p:cNvCxnSpPr>
            <a:cxnSpLocks/>
          </p:cNvCxnSpPr>
          <p:nvPr/>
        </p:nvCxnSpPr>
        <p:spPr>
          <a:xfrm>
            <a:off x="264058" y="4645944"/>
            <a:ext cx="85976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EDAFF01-3167-AAC9-AD0A-50284F057696}"/>
              </a:ext>
            </a:extLst>
          </p:cNvPr>
          <p:cNvCxnSpPr>
            <a:cxnSpLocks/>
          </p:cNvCxnSpPr>
          <p:nvPr/>
        </p:nvCxnSpPr>
        <p:spPr>
          <a:xfrm flipV="1">
            <a:off x="10849154" y="5259238"/>
            <a:ext cx="0" cy="7102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55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CF00E-4BB2-A8F6-32EA-5981AC3CBB99}"/>
              </a:ext>
            </a:extLst>
          </p:cNvPr>
          <p:cNvSpPr txBox="1">
            <a:spLocks/>
          </p:cNvSpPr>
          <p:nvPr/>
        </p:nvSpPr>
        <p:spPr>
          <a:xfrm>
            <a:off x="693941" y="15836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URGENCIAS PEDIATRIA 2025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08F6CD5-C2ED-CA82-CD47-ACE9CF964496}"/>
              </a:ext>
            </a:extLst>
          </p:cNvPr>
          <p:cNvSpPr txBox="1"/>
          <p:nvPr/>
        </p:nvSpPr>
        <p:spPr>
          <a:xfrm>
            <a:off x="2428782" y="1438233"/>
            <a:ext cx="733443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GRAM POSITIVOS URG PEDIATRIA ORINA </a:t>
            </a:r>
            <a:endParaRPr lang="es-CO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24ADE07-0D70-553F-371B-257ED5838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492065"/>
              </p:ext>
            </p:extLst>
          </p:nvPr>
        </p:nvGraphicFramePr>
        <p:xfrm>
          <a:off x="276044" y="2588093"/>
          <a:ext cx="11628827" cy="3640177"/>
        </p:xfrm>
        <a:graphic>
          <a:graphicData uri="http://schemas.openxmlformats.org/drawingml/2006/table">
            <a:tbl>
              <a:tblPr/>
              <a:tblGrid>
                <a:gridCol w="3128567">
                  <a:extLst>
                    <a:ext uri="{9D8B030D-6E8A-4147-A177-3AD203B41FA5}">
                      <a16:colId xmlns:a16="http://schemas.microsoft.com/office/drawing/2014/main" val="2476394007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1946344760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2838147735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2700783598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1764049720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864100825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441747991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327494428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2075773989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3644091791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3286437093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2989155087"/>
                    </a:ext>
                  </a:extLst>
                </a:gridCol>
                <a:gridCol w="708355">
                  <a:extLst>
                    <a:ext uri="{9D8B030D-6E8A-4147-A177-3AD203B41FA5}">
                      <a16:colId xmlns:a16="http://schemas.microsoft.com/office/drawing/2014/main" val="4291641750"/>
                    </a:ext>
                  </a:extLst>
                </a:gridCol>
              </a:tblGrid>
              <a:tr h="26089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181980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saprophyticus ss. saprophyticus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71,4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71,4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28,6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57770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faecalis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975459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gallinarum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030603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95771"/>
                  </a:ext>
                </a:extLst>
              </a:tr>
              <a:tr h="20624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007" marR="8007" marT="800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899956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C67013BD-D078-CB88-76CE-541D46C74C72}"/>
              </a:ext>
            </a:extLst>
          </p:cNvPr>
          <p:cNvSpPr/>
          <p:nvPr/>
        </p:nvSpPr>
        <p:spPr>
          <a:xfrm>
            <a:off x="4209691" y="5434642"/>
            <a:ext cx="552090" cy="32780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357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58A34CD-0308-CF86-D209-EFB6ADA850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Sangre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A6E9F5A-CC81-67F8-E762-F58006D745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886388"/>
              </p:ext>
            </p:extLst>
          </p:nvPr>
        </p:nvGraphicFramePr>
        <p:xfrm>
          <a:off x="604363" y="2334338"/>
          <a:ext cx="5053387" cy="4022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5275703-0090-4749-0287-8628981A72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3519500"/>
              </p:ext>
            </p:extLst>
          </p:nvPr>
        </p:nvGraphicFramePr>
        <p:xfrm>
          <a:off x="908263" y="2334337"/>
          <a:ext cx="5053387" cy="3818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80446E79-3DC5-21D1-35D6-2D7B76673132}"/>
              </a:ext>
            </a:extLst>
          </p:cNvPr>
          <p:cNvSpPr/>
          <p:nvPr/>
        </p:nvSpPr>
        <p:spPr>
          <a:xfrm>
            <a:off x="3475130" y="1486462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400" b="1" dirty="0">
                <a:solidFill>
                  <a:schemeClr val="tx1"/>
                </a:solidFill>
              </a:rPr>
              <a:t> </a:t>
            </a:r>
            <a:r>
              <a:rPr lang="es-MX" sz="2000" b="1" dirty="0" err="1">
                <a:solidFill>
                  <a:schemeClr val="tx1"/>
                </a:solidFill>
              </a:rPr>
              <a:t>Urg</a:t>
            </a:r>
            <a:r>
              <a:rPr lang="es-MX" sz="2000" b="1" dirty="0">
                <a:solidFill>
                  <a:schemeClr val="tx1"/>
                </a:solidFill>
              </a:rPr>
              <a:t> Pediatría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   </a:t>
            </a:r>
            <a:r>
              <a:rPr lang="es-MX" sz="2000" b="1" dirty="0">
                <a:solidFill>
                  <a:schemeClr val="tx1"/>
                </a:solidFill>
              </a:rPr>
              <a:t>n = 28 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73364F1-3221-35A9-B530-76D0B7DEC3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3519814"/>
              </p:ext>
            </p:extLst>
          </p:nvPr>
        </p:nvGraphicFramePr>
        <p:xfrm>
          <a:off x="1828800" y="2334336"/>
          <a:ext cx="9109493" cy="4160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3EE8FCF2-45A0-32AB-AC41-459FB2FEA2C2}"/>
              </a:ext>
            </a:extLst>
          </p:cNvPr>
          <p:cNvSpPr/>
          <p:nvPr/>
        </p:nvSpPr>
        <p:spPr>
          <a:xfrm>
            <a:off x="1190445" y="2656936"/>
            <a:ext cx="4771205" cy="38374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5711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DFC103F9-AF37-C768-2186-FF0BDCDDFD9B}"/>
              </a:ext>
            </a:extLst>
          </p:cNvPr>
          <p:cNvSpPr txBox="1">
            <a:spLocks/>
          </p:cNvSpPr>
          <p:nvPr/>
        </p:nvSpPr>
        <p:spPr>
          <a:xfrm>
            <a:off x="490535" y="71002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URGENCIAS PEDIATRIA 2025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5A601F-59B9-A9F4-05AA-184C4791FB3A}"/>
              </a:ext>
            </a:extLst>
          </p:cNvPr>
          <p:cNvSpPr txBox="1"/>
          <p:nvPr/>
        </p:nvSpPr>
        <p:spPr>
          <a:xfrm>
            <a:off x="2428779" y="1852177"/>
            <a:ext cx="733443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GRAM NEGATIVOS  </a:t>
            </a:r>
            <a:r>
              <a:rPr lang="pt-BR" b="1" dirty="0"/>
              <a:t>URG. PEDIATRIA </a:t>
            </a:r>
            <a:r>
              <a:rPr lang="pt-BR" dirty="0"/>
              <a:t>SANGRE </a:t>
            </a:r>
            <a:endParaRPr lang="es-CO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B2437EDF-BEE0-5952-0DE5-004B06EF5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32418"/>
              </p:ext>
            </p:extLst>
          </p:nvPr>
        </p:nvGraphicFramePr>
        <p:xfrm>
          <a:off x="189781" y="2848620"/>
          <a:ext cx="11835437" cy="3299360"/>
        </p:xfrm>
        <a:graphic>
          <a:graphicData uri="http://schemas.openxmlformats.org/drawingml/2006/table">
            <a:tbl>
              <a:tblPr/>
              <a:tblGrid>
                <a:gridCol w="2838365">
                  <a:extLst>
                    <a:ext uri="{9D8B030D-6E8A-4147-A177-3AD203B41FA5}">
                      <a16:colId xmlns:a16="http://schemas.microsoft.com/office/drawing/2014/main" val="3063836146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1664528574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3286762749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3149698482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3568424049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1157170305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4166199766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3948962133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1222616326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2752970817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249396800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3151260803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911826729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1421999791"/>
                    </a:ext>
                  </a:extLst>
                </a:gridCol>
                <a:gridCol w="642648">
                  <a:extLst>
                    <a:ext uri="{9D8B030D-6E8A-4147-A177-3AD203B41FA5}">
                      <a16:colId xmlns:a16="http://schemas.microsoft.com/office/drawing/2014/main" val="1442028608"/>
                    </a:ext>
                  </a:extLst>
                </a:gridCol>
              </a:tblGrid>
              <a:tr h="22778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Tigeciclina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95620"/>
                  </a:ext>
                </a:extLst>
              </a:tr>
              <a:tr h="2042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Haemophilus influenzae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5368041"/>
                  </a:ext>
                </a:extLst>
              </a:tr>
              <a:tr h="2042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806411"/>
                  </a:ext>
                </a:extLst>
              </a:tr>
              <a:tr h="2042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Enterobacter sp.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682638"/>
                  </a:ext>
                </a:extLst>
              </a:tr>
              <a:tr h="2042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Moraxella sp.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6647436"/>
                  </a:ext>
                </a:extLst>
              </a:tr>
              <a:tr h="2042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946023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5BAFC99-8A7F-3E15-E6CE-6BF7EF882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567703"/>
              </p:ext>
            </p:extLst>
          </p:nvPr>
        </p:nvGraphicFramePr>
        <p:xfrm>
          <a:off x="2428779" y="6459463"/>
          <a:ext cx="7620000" cy="190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8448681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8494291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5055561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19450816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73246719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7933501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5651503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247391"/>
                  </a:ext>
                </a:extLst>
              </a:tr>
            </a:tbl>
          </a:graphicData>
        </a:graphic>
      </p:graphicFrame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C437C97E-DF2E-CB09-60B8-F56493AC08EB}"/>
              </a:ext>
            </a:extLst>
          </p:cNvPr>
          <p:cNvCxnSpPr/>
          <p:nvPr/>
        </p:nvCxnSpPr>
        <p:spPr>
          <a:xfrm>
            <a:off x="0" y="5244860"/>
            <a:ext cx="776377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688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7E226-B81E-DE9A-1DEC-C816613E0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F67CE-B839-CB98-EE18-9D0D82DF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PEDIATRIA RESPIRATORIO 2021-II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4C640B-9805-9AD2-8136-BCF3885606D4}"/>
              </a:ext>
            </a:extLst>
          </p:cNvPr>
          <p:cNvSpPr txBox="1">
            <a:spLocks/>
          </p:cNvSpPr>
          <p:nvPr/>
        </p:nvSpPr>
        <p:spPr>
          <a:xfrm>
            <a:off x="556530" y="19243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URGENCIAS PEDIATRIA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12518C6-3E2E-01BC-5DAC-27251F82C7BD}"/>
              </a:ext>
            </a:extLst>
          </p:cNvPr>
          <p:cNvSpPr txBox="1"/>
          <p:nvPr/>
        </p:nvSpPr>
        <p:spPr>
          <a:xfrm>
            <a:off x="2494776" y="1231075"/>
            <a:ext cx="733443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GRAM POSITIVOS  </a:t>
            </a:r>
            <a:r>
              <a:rPr lang="pt-BR" b="1" dirty="0"/>
              <a:t>URG. PEDIATRIA </a:t>
            </a:r>
            <a:r>
              <a:rPr lang="pt-BR" dirty="0"/>
              <a:t>SANGRE </a:t>
            </a:r>
            <a:endParaRPr lang="es-CO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E017E52-CD85-DEF3-425D-B53956F3B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429245"/>
              </p:ext>
            </p:extLst>
          </p:nvPr>
        </p:nvGraphicFramePr>
        <p:xfrm>
          <a:off x="142876" y="2260121"/>
          <a:ext cx="11796075" cy="3640353"/>
        </p:xfrm>
        <a:graphic>
          <a:graphicData uri="http://schemas.openxmlformats.org/drawingml/2006/table">
            <a:tbl>
              <a:tblPr/>
              <a:tblGrid>
                <a:gridCol w="2551803">
                  <a:extLst>
                    <a:ext uri="{9D8B030D-6E8A-4147-A177-3AD203B41FA5}">
                      <a16:colId xmlns:a16="http://schemas.microsoft.com/office/drawing/2014/main" val="3863762942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4167515715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4073853052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3600373799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3833594604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605838546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541685740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2729987225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136959873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1527846231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535832298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1178977991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626422589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448285040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196860807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2961956267"/>
                    </a:ext>
                  </a:extLst>
                </a:gridCol>
                <a:gridCol w="577767">
                  <a:extLst>
                    <a:ext uri="{9D8B030D-6E8A-4147-A177-3AD203B41FA5}">
                      <a16:colId xmlns:a16="http://schemas.microsoft.com/office/drawing/2014/main" val="1754312444"/>
                    </a:ext>
                  </a:extLst>
                </a:gridCol>
              </a:tblGrid>
              <a:tr h="201519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Cefotaxime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Clindamicina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Eritromicina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370373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epidermidis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62,5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12,5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12,5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839302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aureus ss. aureus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232769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hominis ss. hominis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843607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Micrococcus luteus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375036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Streptococcus pneumoniae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393254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warneri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760538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21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03221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600580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847394"/>
                  </a:ext>
                </a:extLst>
              </a:tr>
              <a:tr h="1625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274289"/>
                  </a:ext>
                </a:extLst>
              </a:tr>
            </a:tbl>
          </a:graphicData>
        </a:graphic>
      </p:graphicFrame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B57E4F1-3B53-68AD-8B88-6614EC7BE0CC}"/>
              </a:ext>
            </a:extLst>
          </p:cNvPr>
          <p:cNvCxnSpPr/>
          <p:nvPr/>
        </p:nvCxnSpPr>
        <p:spPr>
          <a:xfrm>
            <a:off x="3916392" y="3623094"/>
            <a:ext cx="0" cy="931653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56B69EB1-25AC-C22B-060D-81735B7F070E}"/>
              </a:ext>
            </a:extLst>
          </p:cNvPr>
          <p:cNvCxnSpPr/>
          <p:nvPr/>
        </p:nvCxnSpPr>
        <p:spPr>
          <a:xfrm>
            <a:off x="327804" y="5003321"/>
            <a:ext cx="48307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18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8AB8DD1-40F8-44F4-A699-F5CF0359B5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Respiratorio - SOT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98381FC-BAEF-4088-50D3-19CFCD39A7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6395437"/>
              </p:ext>
            </p:extLst>
          </p:nvPr>
        </p:nvGraphicFramePr>
        <p:xfrm>
          <a:off x="693891" y="2820509"/>
          <a:ext cx="4965038" cy="304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B50CA4C6-A16E-9A57-A356-E047399B01BD}"/>
              </a:ext>
            </a:extLst>
          </p:cNvPr>
          <p:cNvSpPr/>
          <p:nvPr/>
        </p:nvSpPr>
        <p:spPr>
          <a:xfrm>
            <a:off x="3475130" y="1589218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 err="1">
                <a:solidFill>
                  <a:schemeClr val="tx1"/>
                </a:solidFill>
              </a:rPr>
              <a:t>Urg</a:t>
            </a:r>
            <a:r>
              <a:rPr lang="es-MX" sz="2000" b="1" dirty="0">
                <a:solidFill>
                  <a:schemeClr val="tx1"/>
                </a:solidFill>
              </a:rPr>
              <a:t> Pediatría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      </a:t>
            </a:r>
            <a:r>
              <a:rPr lang="es-MX" sz="2000" b="1" i="0" baseline="0" dirty="0">
                <a:solidFill>
                  <a:schemeClr val="tx1"/>
                </a:solidFill>
                <a:effectLst/>
              </a:rPr>
              <a:t>n</a:t>
            </a:r>
            <a:r>
              <a:rPr lang="es-MX" sz="2000" b="1" dirty="0">
                <a:solidFill>
                  <a:schemeClr val="tx1"/>
                </a:solidFill>
              </a:rPr>
              <a:t>= 1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3666981A-02B5-2C96-BCAB-EA2D79AB97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993267"/>
              </p:ext>
            </p:extLst>
          </p:nvPr>
        </p:nvGraphicFramePr>
        <p:xfrm>
          <a:off x="465827" y="2820510"/>
          <a:ext cx="11369620" cy="2234570"/>
        </p:xfrm>
        <a:graphic>
          <a:graphicData uri="http://schemas.openxmlformats.org/drawingml/2006/table">
            <a:tbl>
              <a:tblPr/>
              <a:tblGrid>
                <a:gridCol w="2726650">
                  <a:extLst>
                    <a:ext uri="{9D8B030D-6E8A-4147-A177-3AD203B41FA5}">
                      <a16:colId xmlns:a16="http://schemas.microsoft.com/office/drawing/2014/main" val="2872158838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2555410808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4098674837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4106276378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3880353974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2712933870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1092197082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312721366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259739704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3677181663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1250927455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2177187302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4009974380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2191265308"/>
                    </a:ext>
                  </a:extLst>
                </a:gridCol>
                <a:gridCol w="617355">
                  <a:extLst>
                    <a:ext uri="{9D8B030D-6E8A-4147-A177-3AD203B41FA5}">
                      <a16:colId xmlns:a16="http://schemas.microsoft.com/office/drawing/2014/main" val="1960011466"/>
                    </a:ext>
                  </a:extLst>
                </a:gridCol>
              </a:tblGrid>
              <a:tr h="3724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13798"/>
                  </a:ext>
                </a:extLst>
              </a:tr>
              <a:tr h="7448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MUESTRAS RESPIRATORIAS = Aspirados orotraqueales                                                                                 1 AISLAMIENTOS </a:t>
                      </a:r>
                    </a:p>
                  </a:txBody>
                  <a:tcPr marL="7137" marR="7137" marT="713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4081075"/>
                  </a:ext>
                </a:extLst>
              </a:tr>
              <a:tr h="3724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804450"/>
                  </a:ext>
                </a:extLst>
              </a:tr>
              <a:tr h="37242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Enero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Febrero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Marzo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Abril 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Mayo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Junio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Julio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Agosto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Septiembre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Octubre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Noviembre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Diciembre 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(%)</a:t>
                      </a:r>
                    </a:p>
                  </a:txBody>
                  <a:tcPr marL="7137" marR="7137" marT="71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268426"/>
                  </a:ext>
                </a:extLst>
              </a:tr>
              <a:tr h="37242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Moraxella (Branh.) catarrhalis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5777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16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9E07272-BDA4-4991-8728-E803DABC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815" y="711742"/>
            <a:ext cx="11767457" cy="744836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DISTRIBUCIÓN DE LA MICROBIOLOGÍA </a:t>
            </a:r>
            <a:r>
              <a:rPr lang="es-ES" sz="3200" b="1" dirty="0">
                <a:solidFill>
                  <a:schemeClr val="bg1"/>
                </a:solidFill>
              </a:rPr>
              <a:t>PEDIATRIA</a:t>
            </a:r>
            <a:r>
              <a:rPr lang="es-ES" sz="3200" dirty="0">
                <a:solidFill>
                  <a:schemeClr val="bg1"/>
                </a:solidFill>
              </a:rPr>
              <a:t> 2025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E80CCD3-44A8-53AC-6399-67A4BE304F44}"/>
              </a:ext>
            </a:extLst>
          </p:cNvPr>
          <p:cNvSpPr/>
          <p:nvPr/>
        </p:nvSpPr>
        <p:spPr>
          <a:xfrm>
            <a:off x="3391604" y="1516568"/>
            <a:ext cx="5408792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Microorganismos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pediatría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i="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 n= 117</a:t>
            </a:r>
            <a:endParaRPr lang="es-CO" sz="2000" b="1" dirty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CC689401-603D-66E0-7FA5-DA1A34B3D4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215304"/>
              </p:ext>
            </p:extLst>
          </p:nvPr>
        </p:nvGraphicFramePr>
        <p:xfrm>
          <a:off x="2501660" y="2221135"/>
          <a:ext cx="7484944" cy="438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F54D20F9-72D4-03BB-5611-420195058C1B}"/>
              </a:ext>
            </a:extLst>
          </p:cNvPr>
          <p:cNvCxnSpPr>
            <a:cxnSpLocks/>
          </p:cNvCxnSpPr>
          <p:nvPr/>
        </p:nvCxnSpPr>
        <p:spPr>
          <a:xfrm flipH="1">
            <a:off x="8160589" y="3881887"/>
            <a:ext cx="77637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0B43453-E4D3-F29F-B984-6C4AAC539C5E}"/>
              </a:ext>
            </a:extLst>
          </p:cNvPr>
          <p:cNvCxnSpPr>
            <a:cxnSpLocks/>
          </p:cNvCxnSpPr>
          <p:nvPr/>
        </p:nvCxnSpPr>
        <p:spPr>
          <a:xfrm flipH="1">
            <a:off x="9210227" y="5069457"/>
            <a:ext cx="77637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531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039130D-E87B-F60A-D41A-5F540BE7F5B2}"/>
              </a:ext>
            </a:extLst>
          </p:cNvPr>
          <p:cNvSpPr txBox="1"/>
          <p:nvPr/>
        </p:nvSpPr>
        <p:spPr>
          <a:xfrm>
            <a:off x="3046563" y="418797"/>
            <a:ext cx="60988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Orina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95E45D2-E900-E8D9-ABC9-AD098F99AAAC}"/>
              </a:ext>
            </a:extLst>
          </p:cNvPr>
          <p:cNvSpPr/>
          <p:nvPr/>
        </p:nvSpPr>
        <p:spPr>
          <a:xfrm>
            <a:off x="3475130" y="1232673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>
                <a:solidFill>
                  <a:schemeClr val="tx1"/>
                </a:solidFill>
              </a:rPr>
              <a:t>Pediatría 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2025  . </a:t>
            </a:r>
            <a:r>
              <a:rPr lang="es-MX" sz="2000" b="1" dirty="0">
                <a:solidFill>
                  <a:schemeClr val="tx1"/>
                </a:solidFill>
              </a:rPr>
              <a:t>N = 18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D4C8E2E8-25AF-B546-DD6C-E0E6763298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597067"/>
              </p:ext>
            </p:extLst>
          </p:nvPr>
        </p:nvGraphicFramePr>
        <p:xfrm>
          <a:off x="1311215" y="1983239"/>
          <a:ext cx="9247517" cy="445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2D5706D4-1D77-634B-6E28-55CE9057D42E}"/>
              </a:ext>
            </a:extLst>
          </p:cNvPr>
          <p:cNvSpPr/>
          <p:nvPr/>
        </p:nvSpPr>
        <p:spPr>
          <a:xfrm>
            <a:off x="1311215" y="2601734"/>
            <a:ext cx="4771205" cy="38374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302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7C131-4162-4AE0-9B92-6CD4AC4DF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PEDIATRIA RESPIRATORIO 2021-II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FB67CD0D-1FAB-7E25-A829-B82BD5AD4488}"/>
              </a:ext>
            </a:extLst>
          </p:cNvPr>
          <p:cNvSpPr txBox="1">
            <a:spLocks/>
          </p:cNvSpPr>
          <p:nvPr/>
        </p:nvSpPr>
        <p:spPr>
          <a:xfrm>
            <a:off x="325669" y="385501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PEDIATRIA ORINA  2025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C7A20F-6ABE-6182-D8B8-ABA96F0EE418}"/>
              </a:ext>
            </a:extLst>
          </p:cNvPr>
          <p:cNvSpPr txBox="1"/>
          <p:nvPr/>
        </p:nvSpPr>
        <p:spPr>
          <a:xfrm>
            <a:off x="1735647" y="1888723"/>
            <a:ext cx="872070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GRAM NEGATIVOS </a:t>
            </a:r>
            <a:r>
              <a:rPr lang="pt-BR" b="1" dirty="0"/>
              <a:t>PEDIATRIA </a:t>
            </a:r>
            <a:r>
              <a:rPr lang="pt-BR" dirty="0"/>
              <a:t>ORINA</a:t>
            </a:r>
            <a:endParaRPr lang="es-CO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9B418E9-A09C-4234-B2B4-E17E4685D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617765"/>
              </p:ext>
            </p:extLst>
          </p:nvPr>
        </p:nvGraphicFramePr>
        <p:xfrm>
          <a:off x="325669" y="2602941"/>
          <a:ext cx="11441783" cy="3611593"/>
        </p:xfrm>
        <a:graphic>
          <a:graphicData uri="http://schemas.openxmlformats.org/drawingml/2006/table">
            <a:tbl>
              <a:tblPr/>
              <a:tblGrid>
                <a:gridCol w="2399646">
                  <a:extLst>
                    <a:ext uri="{9D8B030D-6E8A-4147-A177-3AD203B41FA5}">
                      <a16:colId xmlns:a16="http://schemas.microsoft.com/office/drawing/2014/main" val="3353332187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3581991210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3945776883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270095846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599257561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4008896168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2252901152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566473358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4038114013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3116504701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3550283563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1166718464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3610202991"/>
                    </a:ext>
                  </a:extLst>
                </a:gridCol>
                <a:gridCol w="695549">
                  <a:extLst>
                    <a:ext uri="{9D8B030D-6E8A-4147-A177-3AD203B41FA5}">
                      <a16:colId xmlns:a16="http://schemas.microsoft.com/office/drawing/2014/main" val="2135701394"/>
                    </a:ext>
                  </a:extLst>
                </a:gridCol>
              </a:tblGrid>
              <a:tr h="27860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Fosfomicina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235589"/>
                  </a:ext>
                </a:extLst>
              </a:tr>
              <a:tr h="2063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38,5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23,1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30,8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15,4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365361"/>
                  </a:ext>
                </a:extLst>
              </a:tr>
              <a:tr h="2063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277911"/>
                  </a:ext>
                </a:extLst>
              </a:tr>
              <a:tr h="2063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737683"/>
                  </a:ext>
                </a:extLst>
              </a:tr>
              <a:tr h="2063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991" marR="7991" marT="79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0878606"/>
                  </a:ext>
                </a:extLst>
              </a:tr>
            </a:tbl>
          </a:graphicData>
        </a:graphic>
      </p:graphicFrame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92B7B4AF-A474-6139-646D-E6F0F49EDF5F}"/>
              </a:ext>
            </a:extLst>
          </p:cNvPr>
          <p:cNvCxnSpPr/>
          <p:nvPr/>
        </p:nvCxnSpPr>
        <p:spPr>
          <a:xfrm>
            <a:off x="5141343" y="4537494"/>
            <a:ext cx="0" cy="86264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0A1A32CB-4C36-6F84-86A9-D9B1C79E7145}"/>
              </a:ext>
            </a:extLst>
          </p:cNvPr>
          <p:cNvSpPr/>
          <p:nvPr/>
        </p:nvSpPr>
        <p:spPr>
          <a:xfrm>
            <a:off x="4088921" y="5400136"/>
            <a:ext cx="690107" cy="50033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520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7DD8ECE-3B3F-66E4-908C-092911A51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167254"/>
              </p:ext>
            </p:extLst>
          </p:nvPr>
        </p:nvGraphicFramePr>
        <p:xfrm>
          <a:off x="325669" y="2954886"/>
          <a:ext cx="11406255" cy="3118107"/>
        </p:xfrm>
        <a:graphic>
          <a:graphicData uri="http://schemas.openxmlformats.org/drawingml/2006/table">
            <a:tbl>
              <a:tblPr/>
              <a:tblGrid>
                <a:gridCol w="3160770">
                  <a:extLst>
                    <a:ext uri="{9D8B030D-6E8A-4147-A177-3AD203B41FA5}">
                      <a16:colId xmlns:a16="http://schemas.microsoft.com/office/drawing/2014/main" val="2055565334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529451149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3490423539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3460827413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926427799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792980381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413236195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2302169452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1766737812"/>
                    </a:ext>
                  </a:extLst>
                </a:gridCol>
                <a:gridCol w="916165">
                  <a:extLst>
                    <a:ext uri="{9D8B030D-6E8A-4147-A177-3AD203B41FA5}">
                      <a16:colId xmlns:a16="http://schemas.microsoft.com/office/drawing/2014/main" val="3943036426"/>
                    </a:ext>
                  </a:extLst>
                </a:gridCol>
              </a:tblGrid>
              <a:tr h="19790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886638"/>
                  </a:ext>
                </a:extLst>
              </a:tr>
              <a:tr h="2847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faecalis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160690"/>
                  </a:ext>
                </a:extLst>
              </a:tr>
              <a:tr h="2847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gallinarum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965873"/>
                  </a:ext>
                </a:extLst>
              </a:tr>
              <a:tr h="2847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177162"/>
                  </a:ext>
                </a:extLst>
              </a:tr>
              <a:tr h="2847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1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CO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2687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7CCD1DB6-AC8A-6B98-761E-6CBDD967CD16}"/>
              </a:ext>
            </a:extLst>
          </p:cNvPr>
          <p:cNvSpPr txBox="1">
            <a:spLocks/>
          </p:cNvSpPr>
          <p:nvPr/>
        </p:nvSpPr>
        <p:spPr>
          <a:xfrm>
            <a:off x="325669" y="385501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PEDIATRIA ORINA  2025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937FA93-A1DB-CD6E-903F-4E688DC56645}"/>
              </a:ext>
            </a:extLst>
          </p:cNvPr>
          <p:cNvSpPr txBox="1"/>
          <p:nvPr/>
        </p:nvSpPr>
        <p:spPr>
          <a:xfrm>
            <a:off x="1735647" y="1888723"/>
            <a:ext cx="872070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GRAM POSITIVOS </a:t>
            </a:r>
            <a:r>
              <a:rPr lang="pt-BR" b="1" dirty="0"/>
              <a:t>PEDIATRIA </a:t>
            </a:r>
            <a:r>
              <a:rPr lang="pt-BR" dirty="0"/>
              <a:t>ORINA</a:t>
            </a:r>
            <a:endParaRPr lang="es-CO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89C6C33-D9BB-8F19-3B94-B2156DC78A0A}"/>
              </a:ext>
            </a:extLst>
          </p:cNvPr>
          <p:cNvSpPr/>
          <p:nvPr/>
        </p:nvSpPr>
        <p:spPr>
          <a:xfrm>
            <a:off x="4502989" y="4968815"/>
            <a:ext cx="741871" cy="534838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699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CF45D640-7391-AD12-2083-2EDCF62F2E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-118309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Sangre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D41D0D1-83F3-15A7-B4C5-FB1A66D2160F}"/>
              </a:ext>
            </a:extLst>
          </p:cNvPr>
          <p:cNvSpPr/>
          <p:nvPr/>
        </p:nvSpPr>
        <p:spPr>
          <a:xfrm>
            <a:off x="3337107" y="804394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>
                <a:solidFill>
                  <a:schemeClr val="tx1"/>
                </a:solidFill>
              </a:rPr>
              <a:t> </a:t>
            </a:r>
            <a:r>
              <a:rPr lang="es-MX" sz="2000" b="1" dirty="0">
                <a:solidFill>
                  <a:schemeClr val="tx1"/>
                </a:solidFill>
              </a:rPr>
              <a:t>Pediatría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2025   .  </a:t>
            </a:r>
            <a:r>
              <a:rPr lang="es-MX" sz="2000" b="1" dirty="0">
                <a:solidFill>
                  <a:schemeClr val="tx1"/>
                </a:solidFill>
              </a:rPr>
              <a:t>N = 6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64D7D41-9FAF-BFA1-A2C3-C7F1761465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840027"/>
              </p:ext>
            </p:extLst>
          </p:nvPr>
        </p:nvGraphicFramePr>
        <p:xfrm>
          <a:off x="2760453" y="1690688"/>
          <a:ext cx="6901132" cy="5167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:a16="http://schemas.microsoft.com/office/drawing/2014/main" id="{BB9374B0-1959-3B02-CE11-57F65F6AE774}"/>
              </a:ext>
            </a:extLst>
          </p:cNvPr>
          <p:cNvSpPr/>
          <p:nvPr/>
        </p:nvSpPr>
        <p:spPr>
          <a:xfrm>
            <a:off x="2294626" y="2687998"/>
            <a:ext cx="3122764" cy="383746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54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C0AA166-AF48-2080-C622-B4D6F2B7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667778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</a:t>
            </a: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PEDIATRIA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SANGRE 2024- II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9A94AA7-7474-FBDD-7F89-5A61F13402BB}"/>
              </a:ext>
            </a:extLst>
          </p:cNvPr>
          <p:cNvSpPr txBox="1">
            <a:spLocks/>
          </p:cNvSpPr>
          <p:nvPr/>
        </p:nvSpPr>
        <p:spPr>
          <a:xfrm>
            <a:off x="325669" y="385501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PEDIATRIA SANGRE  2025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588FE0D-7694-670A-91A7-94D467375307}"/>
              </a:ext>
            </a:extLst>
          </p:cNvPr>
          <p:cNvSpPr txBox="1"/>
          <p:nvPr/>
        </p:nvSpPr>
        <p:spPr>
          <a:xfrm>
            <a:off x="1644456" y="1541002"/>
            <a:ext cx="89030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GRAM NEGATIVOS </a:t>
            </a:r>
            <a:r>
              <a:rPr lang="pt-BR" b="1" dirty="0"/>
              <a:t> PEDIATRIA  </a:t>
            </a:r>
            <a:r>
              <a:rPr lang="pt-BR" dirty="0"/>
              <a:t>SANGRE</a:t>
            </a:r>
            <a:endParaRPr lang="es-CO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8DD20E5-A178-0972-8B70-BA97B4422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70822"/>
              </p:ext>
            </p:extLst>
          </p:nvPr>
        </p:nvGraphicFramePr>
        <p:xfrm>
          <a:off x="325668" y="2904136"/>
          <a:ext cx="11527024" cy="3286085"/>
        </p:xfrm>
        <a:graphic>
          <a:graphicData uri="http://schemas.openxmlformats.org/drawingml/2006/table">
            <a:tbl>
              <a:tblPr/>
              <a:tblGrid>
                <a:gridCol w="2155459">
                  <a:extLst>
                    <a:ext uri="{9D8B030D-6E8A-4147-A177-3AD203B41FA5}">
                      <a16:colId xmlns:a16="http://schemas.microsoft.com/office/drawing/2014/main" val="1499635235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1009897465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3645982603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4121327499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187177214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3378787418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672650449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4205101728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441553165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1046720879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1492951591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750275121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3833420235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845509574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2801410013"/>
                    </a:ext>
                  </a:extLst>
                </a:gridCol>
                <a:gridCol w="624771">
                  <a:extLst>
                    <a:ext uri="{9D8B030D-6E8A-4147-A177-3AD203B41FA5}">
                      <a16:colId xmlns:a16="http://schemas.microsoft.com/office/drawing/2014/main" val="2045602104"/>
                    </a:ext>
                  </a:extLst>
                </a:gridCol>
              </a:tblGrid>
              <a:tr h="24325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Tigeciclina 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7124" marR="7124" marT="712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058255"/>
                  </a:ext>
                </a:extLst>
              </a:tr>
              <a:tr h="21338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448413"/>
                  </a:ext>
                </a:extLst>
              </a:tr>
              <a:tr h="21338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Proteus mirabilis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820847"/>
                  </a:ext>
                </a:extLst>
              </a:tr>
              <a:tr h="21338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124" marR="7124" marT="71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24" marR="7124" marT="71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209470"/>
                  </a:ext>
                </a:extLst>
              </a:tr>
              <a:tr h="2133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24" marR="7124" marT="712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4445655"/>
                  </a:ext>
                </a:extLst>
              </a:tr>
            </a:tbl>
          </a:graphicData>
        </a:graphic>
      </p:graphicFrame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90FA6BEC-1A54-AF99-C17D-6A69F935612E}"/>
              </a:ext>
            </a:extLst>
          </p:cNvPr>
          <p:cNvCxnSpPr/>
          <p:nvPr/>
        </p:nvCxnSpPr>
        <p:spPr>
          <a:xfrm>
            <a:off x="4710023" y="4606506"/>
            <a:ext cx="0" cy="62110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21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87C131-4162-4AE0-9B92-6CD4AC4DF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667778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</a:t>
            </a:r>
            <a:r>
              <a:rPr lang="en-US" sz="3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PEDIATRIA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SANGRE 2025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BD6550-125B-1AA0-6DD6-4BE04180133E}"/>
              </a:ext>
            </a:extLst>
          </p:cNvPr>
          <p:cNvSpPr txBox="1"/>
          <p:nvPr/>
        </p:nvSpPr>
        <p:spPr>
          <a:xfrm>
            <a:off x="1644457" y="1766609"/>
            <a:ext cx="89030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GRAM POSITIVOS </a:t>
            </a:r>
            <a:r>
              <a:rPr lang="pt-BR" b="1" dirty="0"/>
              <a:t> PEDIATRIA  </a:t>
            </a:r>
            <a:r>
              <a:rPr lang="pt-BR" dirty="0"/>
              <a:t>SANGRE</a:t>
            </a:r>
            <a:endParaRPr lang="es-CO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BF00CB90-B498-2D7D-9C0E-346A4943C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840566"/>
              </p:ext>
            </p:extLst>
          </p:nvPr>
        </p:nvGraphicFramePr>
        <p:xfrm>
          <a:off x="635216" y="2428381"/>
          <a:ext cx="11066246" cy="3643214"/>
        </p:xfrm>
        <a:graphic>
          <a:graphicData uri="http://schemas.openxmlformats.org/drawingml/2006/table">
            <a:tbl>
              <a:tblPr/>
              <a:tblGrid>
                <a:gridCol w="2320886">
                  <a:extLst>
                    <a:ext uri="{9D8B030D-6E8A-4147-A177-3AD203B41FA5}">
                      <a16:colId xmlns:a16="http://schemas.microsoft.com/office/drawing/2014/main" val="201327416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1585489933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3207356563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4066187047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3048270492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3539040881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3368155718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2528660033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1900305899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2156554708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1454397355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312478358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732642372"/>
                    </a:ext>
                  </a:extLst>
                </a:gridCol>
                <a:gridCol w="672720">
                  <a:extLst>
                    <a:ext uri="{9D8B030D-6E8A-4147-A177-3AD203B41FA5}">
                      <a16:colId xmlns:a16="http://schemas.microsoft.com/office/drawing/2014/main" val="1298244535"/>
                    </a:ext>
                  </a:extLst>
                </a:gridCol>
              </a:tblGrid>
              <a:tr h="304268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Clindamicina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Eritromicina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% 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7991" marR="7991" marT="7991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83"/>
                  </a:ext>
                </a:extLst>
              </a:tr>
              <a:tr h="2001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epidermidis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462722"/>
                  </a:ext>
                </a:extLst>
              </a:tr>
              <a:tr h="2001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aureus ss. aureus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739799"/>
                  </a:ext>
                </a:extLst>
              </a:tr>
              <a:tr h="2001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991" marR="7991" marT="79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991827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DFF6FA8F-ECDD-9562-C13E-9938F683AAAF}"/>
              </a:ext>
            </a:extLst>
          </p:cNvPr>
          <p:cNvSpPr/>
          <p:nvPr/>
        </p:nvSpPr>
        <p:spPr>
          <a:xfrm>
            <a:off x="9178506" y="5693434"/>
            <a:ext cx="379562" cy="30777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8802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512D9-5FA4-4A6F-D62D-A56F71AC6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3BBF155C-E220-2725-5CA9-2FF90C5541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Respiratorio - SOT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3B268400-12F0-6D3A-36F5-2EA4A98A6DC2}"/>
              </a:ext>
            </a:extLst>
          </p:cNvPr>
          <p:cNvGraphicFramePr>
            <a:graphicFrameLocks/>
          </p:cNvGraphicFramePr>
          <p:nvPr/>
        </p:nvGraphicFramePr>
        <p:xfrm>
          <a:off x="693891" y="2820509"/>
          <a:ext cx="4965038" cy="304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8C40E2D1-5150-C71B-C018-BA395BF66B12}"/>
              </a:ext>
            </a:extLst>
          </p:cNvPr>
          <p:cNvSpPr/>
          <p:nvPr/>
        </p:nvSpPr>
        <p:spPr>
          <a:xfrm>
            <a:off x="3262675" y="1441213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>
                <a:solidFill>
                  <a:schemeClr val="tx1"/>
                </a:solidFill>
              </a:rPr>
              <a:t> </a:t>
            </a:r>
            <a:r>
              <a:rPr lang="es-MX" sz="2000" b="1" dirty="0">
                <a:solidFill>
                  <a:schemeClr val="tx1"/>
                </a:solidFill>
              </a:rPr>
              <a:t>Pediatría 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 . n</a:t>
            </a:r>
            <a:r>
              <a:rPr lang="es-MX" sz="2000" b="1" dirty="0">
                <a:solidFill>
                  <a:schemeClr val="tx1"/>
                </a:solidFill>
              </a:rPr>
              <a:t> = 2 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9ECFC16A-0C93-A7EF-5EF2-1AD698BAEA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294249"/>
              </p:ext>
            </p:extLst>
          </p:nvPr>
        </p:nvGraphicFramePr>
        <p:xfrm>
          <a:off x="1915063" y="2175931"/>
          <a:ext cx="8505645" cy="4155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75131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F7054-DEC6-4BCB-F2D0-31BC39187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1C96934-E41D-ACE5-C6ED-C84D6A23B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8" y="763439"/>
            <a:ext cx="11722308" cy="43577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PERFIL DE RESISTENCIA  PEDIATRIA </a:t>
            </a:r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RESPIRATORIO</a:t>
            </a:r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 2025 </a:t>
            </a:r>
            <a:r>
              <a:rPr lang="en-US" sz="3400" b="1" kern="1200" dirty="0">
                <a:solidFill>
                  <a:schemeClr val="tx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43B5334-0439-08B0-B8D1-96654401E14E}"/>
              </a:ext>
            </a:extLst>
          </p:cNvPr>
          <p:cNvSpPr/>
          <p:nvPr/>
        </p:nvSpPr>
        <p:spPr>
          <a:xfrm>
            <a:off x="3582649" y="1558977"/>
            <a:ext cx="5156617" cy="41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DE172A0-4DA3-81F2-D093-54A059B349E4}"/>
              </a:ext>
            </a:extLst>
          </p:cNvPr>
          <p:cNvSpPr txBox="1"/>
          <p:nvPr/>
        </p:nvSpPr>
        <p:spPr>
          <a:xfrm>
            <a:off x="910552" y="1751742"/>
            <a:ext cx="105008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Liberation Sans"/>
              </a:rPr>
              <a:t>RESISTENCIA GRAM NEGATIVOS PEDIATRIA RESPIRATORIO</a:t>
            </a:r>
            <a:r>
              <a:rPr lang="es-CO" dirty="0"/>
              <a:t>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9653DDE-A3E4-E30E-FCF5-F7F10279C5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739074"/>
              </p:ext>
            </p:extLst>
          </p:nvPr>
        </p:nvGraphicFramePr>
        <p:xfrm>
          <a:off x="638355" y="2859219"/>
          <a:ext cx="10713144" cy="3235340"/>
        </p:xfrm>
        <a:graphic>
          <a:graphicData uri="http://schemas.openxmlformats.org/drawingml/2006/table">
            <a:tbl>
              <a:tblPr/>
              <a:tblGrid>
                <a:gridCol w="2557810">
                  <a:extLst>
                    <a:ext uri="{9D8B030D-6E8A-4147-A177-3AD203B41FA5}">
                      <a16:colId xmlns:a16="http://schemas.microsoft.com/office/drawing/2014/main" val="709814724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872070123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3244352908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3933317477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2302230008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2402414810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4067704253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2555240113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607992968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19201239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27954314"/>
                    </a:ext>
                  </a:extLst>
                </a:gridCol>
                <a:gridCol w="741394">
                  <a:extLst>
                    <a:ext uri="{9D8B030D-6E8A-4147-A177-3AD203B41FA5}">
                      <a16:colId xmlns:a16="http://schemas.microsoft.com/office/drawing/2014/main" val="3495908339"/>
                    </a:ext>
                  </a:extLst>
                </a:gridCol>
              </a:tblGrid>
              <a:tr h="21849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9097" marR="9097" marT="909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880387"/>
                  </a:ext>
                </a:extLst>
              </a:tr>
              <a:tr h="2100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Serratia marcescens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3489107"/>
                  </a:ext>
                </a:extLst>
              </a:tr>
              <a:tr h="2100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Haemophilus influenzae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9097" marR="9097" marT="90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587269"/>
                  </a:ext>
                </a:extLst>
              </a:tr>
              <a:tr h="21008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736036"/>
                  </a:ext>
                </a:extLst>
              </a:tr>
              <a:tr h="2100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0466"/>
                  </a:ext>
                </a:extLst>
              </a:tr>
              <a:tr h="2100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097" marR="9097" marT="909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121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314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0E7771B-D21A-494C-B60D-36479FC75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2076450"/>
            <a:ext cx="10684151" cy="13451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UCI PEDIÁTRICA 2025</a:t>
            </a:r>
          </a:p>
        </p:txBody>
      </p:sp>
    </p:spTree>
    <p:extLst>
      <p:ext uri="{BB962C8B-B14F-4D97-AF65-F5344CB8AC3E}">
        <p14:creationId xmlns:p14="http://schemas.microsoft.com/office/powerpoint/2010/main" val="65522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C759383-7C70-4128-B40E-C03381394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s-419" sz="2700" dirty="0">
                <a:solidFill>
                  <a:schemeClr val="bg1"/>
                </a:solidFill>
              </a:rPr>
              <a:t>DISTRIBUCIÓN DE LA MICROBIOLOGÍA UCI PEDIÁTRICA  2025</a:t>
            </a:r>
            <a:endParaRPr lang="es-CO" sz="2700" dirty="0">
              <a:solidFill>
                <a:schemeClr val="bg1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19BB9DE-0300-05EB-C3FC-5430B11795BA}"/>
              </a:ext>
            </a:extLst>
          </p:cNvPr>
          <p:cNvSpPr/>
          <p:nvPr/>
        </p:nvSpPr>
        <p:spPr>
          <a:xfrm>
            <a:off x="3210054" y="1555989"/>
            <a:ext cx="6468784" cy="461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Microorganismos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UCI </a:t>
            </a:r>
            <a:r>
              <a:rPr lang="en-US" sz="2000" b="1" i="0" baseline="0" dirty="0" err="1">
                <a:solidFill>
                  <a:schemeClr val="tx1"/>
                </a:solidFill>
                <a:effectLst/>
              </a:rPr>
              <a:t>pediátrica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</a:t>
            </a:r>
            <a:r>
              <a:rPr lang="es-CO" sz="2000" b="1" dirty="0">
                <a:solidFill>
                  <a:schemeClr val="tx1"/>
                </a:solidFill>
              </a:rPr>
              <a:t> .  N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=</a:t>
            </a:r>
            <a:r>
              <a:rPr lang="en-US" sz="2000" b="1" dirty="0">
                <a:solidFill>
                  <a:schemeClr val="tx1"/>
                </a:solidFill>
              </a:rPr>
              <a:t> 128</a:t>
            </a:r>
            <a:endParaRPr lang="es-CO" sz="2000" b="1" dirty="0">
              <a:solidFill>
                <a:schemeClr val="tx1"/>
              </a:solidFill>
              <a:effectLst/>
            </a:endParaRPr>
          </a:p>
          <a:p>
            <a:pPr algn="ctr"/>
            <a:endParaRPr lang="es-CO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D542530-6878-7704-1D9F-2E2EA1FA1E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3918424"/>
              </p:ext>
            </p:extLst>
          </p:nvPr>
        </p:nvGraphicFramePr>
        <p:xfrm>
          <a:off x="1345721" y="2199281"/>
          <a:ext cx="9523561" cy="4236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3FEF1F67-274C-3A0B-EDBA-209BF2C0ED48}"/>
              </a:ext>
            </a:extLst>
          </p:cNvPr>
          <p:cNvSpPr/>
          <p:nvPr/>
        </p:nvSpPr>
        <p:spPr>
          <a:xfrm>
            <a:off x="1322717" y="2597837"/>
            <a:ext cx="5854459" cy="40120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139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C08CB25-4331-D59B-9928-78245CFCE3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Orina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89310186-573B-2873-154D-5509714743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628905"/>
              </p:ext>
            </p:extLst>
          </p:nvPr>
        </p:nvGraphicFramePr>
        <p:xfrm>
          <a:off x="565355" y="2361135"/>
          <a:ext cx="5378245" cy="413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ángulo 1">
            <a:extLst>
              <a:ext uri="{FF2B5EF4-FFF2-40B4-BE49-F238E27FC236}">
                <a16:creationId xmlns:a16="http://schemas.microsoft.com/office/drawing/2014/main" id="{43205230-AD84-6664-9BF1-162A642F5DA0}"/>
              </a:ext>
            </a:extLst>
          </p:cNvPr>
          <p:cNvSpPr/>
          <p:nvPr/>
        </p:nvSpPr>
        <p:spPr>
          <a:xfrm>
            <a:off x="3322730" y="1381334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>
                <a:solidFill>
                  <a:schemeClr val="tx1"/>
                </a:solidFill>
              </a:rPr>
              <a:t>UCIP </a:t>
            </a:r>
            <a:r>
              <a:rPr lang="en-US" sz="1600" b="1" dirty="0">
                <a:solidFill>
                  <a:schemeClr val="tx1"/>
                </a:solidFill>
              </a:rPr>
              <a:t>  </a:t>
            </a:r>
            <a:r>
              <a:rPr lang="en-US" sz="1600" b="1" i="0" baseline="0" dirty="0">
                <a:solidFill>
                  <a:schemeClr val="tx1"/>
                </a:solidFill>
                <a:effectLst/>
              </a:rPr>
              <a:t>2025.     n</a:t>
            </a:r>
            <a:r>
              <a:rPr lang="es-MX" sz="1600" b="1" dirty="0">
                <a:solidFill>
                  <a:schemeClr val="tx1"/>
                </a:solidFill>
              </a:rPr>
              <a:t> = 24</a:t>
            </a:r>
            <a:endParaRPr lang="es-CO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66ED0C1-A2B0-2E7B-BE7D-E95D2DC1E1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248421"/>
              </p:ext>
            </p:extLst>
          </p:nvPr>
        </p:nvGraphicFramePr>
        <p:xfrm>
          <a:off x="1242204" y="2025911"/>
          <a:ext cx="9678837" cy="4466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1B2492B9-0A16-F0BA-F00C-A4F210D68AC5}"/>
              </a:ext>
            </a:extLst>
          </p:cNvPr>
          <p:cNvSpPr/>
          <p:nvPr/>
        </p:nvSpPr>
        <p:spPr>
          <a:xfrm>
            <a:off x="1242204" y="2706897"/>
            <a:ext cx="7322265" cy="36663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90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A1D6ED-7D5B-4503-9643-08D3465A6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3" y="291090"/>
            <a:ext cx="11722308" cy="6532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PERFIL DE RESISTENCIA UCI PEDIATRICA ORINA 2025</a:t>
            </a:r>
            <a:r>
              <a:rPr lang="en-US" sz="3400" b="1" kern="1200" dirty="0">
                <a:solidFill>
                  <a:schemeClr val="tx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62913FD-06A1-1166-AF44-60AE6F78B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29383"/>
              </p:ext>
            </p:extLst>
          </p:nvPr>
        </p:nvGraphicFramePr>
        <p:xfrm>
          <a:off x="1981128" y="1228520"/>
          <a:ext cx="8652308" cy="250011"/>
        </p:xfrm>
        <a:graphic>
          <a:graphicData uri="http://schemas.openxmlformats.org/drawingml/2006/table">
            <a:tbl>
              <a:tblPr/>
              <a:tblGrid>
                <a:gridCol w="8034286">
                  <a:extLst>
                    <a:ext uri="{9D8B030D-6E8A-4147-A177-3AD203B41FA5}">
                      <a16:colId xmlns:a16="http://schemas.microsoft.com/office/drawing/2014/main" val="4021928185"/>
                    </a:ext>
                  </a:extLst>
                </a:gridCol>
                <a:gridCol w="618022">
                  <a:extLst>
                    <a:ext uri="{9D8B030D-6E8A-4147-A177-3AD203B41FA5}">
                      <a16:colId xmlns:a16="http://schemas.microsoft.com/office/drawing/2014/main" val="4244359735"/>
                    </a:ext>
                  </a:extLst>
                </a:gridCol>
              </a:tblGrid>
              <a:tr h="23675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ans"/>
                        </a:rPr>
                        <a:t>RESISTENCIA GRAM NEGATIVOS UCI PEDIATRICA ORINA </a:t>
                      </a:r>
                    </a:p>
                  </a:txBody>
                  <a:tcPr marL="6171" marR="6171" marT="6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6171" marR="6171" marT="6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17161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14F2CB37-2046-1E54-30C1-E6CF985A9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780508"/>
              </p:ext>
            </p:extLst>
          </p:nvPr>
        </p:nvGraphicFramePr>
        <p:xfrm>
          <a:off x="224853" y="2284775"/>
          <a:ext cx="11722301" cy="4282140"/>
        </p:xfrm>
        <a:graphic>
          <a:graphicData uri="http://schemas.openxmlformats.org/drawingml/2006/table">
            <a:tbl>
              <a:tblPr/>
              <a:tblGrid>
                <a:gridCol w="2174726">
                  <a:extLst>
                    <a:ext uri="{9D8B030D-6E8A-4147-A177-3AD203B41FA5}">
                      <a16:colId xmlns:a16="http://schemas.microsoft.com/office/drawing/2014/main" val="1507884411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1910247298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476816231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932876326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1550818912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892878387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2156165889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35136732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655739665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215947027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572872265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685984887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233571884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4087922930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3955826611"/>
                    </a:ext>
                  </a:extLst>
                </a:gridCol>
                <a:gridCol w="636505">
                  <a:extLst>
                    <a:ext uri="{9D8B030D-6E8A-4147-A177-3AD203B41FA5}">
                      <a16:colId xmlns:a16="http://schemas.microsoft.com/office/drawing/2014/main" val="481258142"/>
                    </a:ext>
                  </a:extLst>
                </a:gridCol>
              </a:tblGrid>
              <a:tr h="232356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Fosfomicina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7137" marR="7137" marT="713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193181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22,2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11,1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37,5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749452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Pseudomonas aeruginosa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004556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aerogenes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647338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914185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Proteus mirabilis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301146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Enterobacter sp.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801280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oxytoca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599552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455035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449981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0994835"/>
                  </a:ext>
                </a:extLst>
              </a:tr>
              <a:tr h="17805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137" marR="7137" marT="71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749110"/>
                  </a:ext>
                </a:extLst>
              </a:tr>
            </a:tbl>
          </a:graphicData>
        </a:graphic>
      </p:graphicFrame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821EE24D-359A-5BD3-CF73-CED978B7C7E0}"/>
              </a:ext>
            </a:extLst>
          </p:cNvPr>
          <p:cNvCxnSpPr/>
          <p:nvPr/>
        </p:nvCxnSpPr>
        <p:spPr>
          <a:xfrm>
            <a:off x="0" y="5227608"/>
            <a:ext cx="414068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5263AE69-C20F-7DA9-57AA-874B5971B10C}"/>
              </a:ext>
            </a:extLst>
          </p:cNvPr>
          <p:cNvCxnSpPr/>
          <p:nvPr/>
        </p:nvCxnSpPr>
        <p:spPr>
          <a:xfrm>
            <a:off x="0" y="5776823"/>
            <a:ext cx="414068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7133CF7F-A5E6-7D7B-096E-1B89D9302499}"/>
              </a:ext>
            </a:extLst>
          </p:cNvPr>
          <p:cNvCxnSpPr/>
          <p:nvPr/>
        </p:nvCxnSpPr>
        <p:spPr>
          <a:xfrm>
            <a:off x="4658264" y="4037162"/>
            <a:ext cx="0" cy="569344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3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C4436-79C6-1B69-BAD2-E9D67DFC8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89BA49-8D28-682D-769B-CBCAB2714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53" y="291090"/>
            <a:ext cx="11722308" cy="6532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PERFIL DE RESISTENCIA UCI PEDIATRICA ORINA 2025</a:t>
            </a:r>
            <a:r>
              <a:rPr lang="en-US" sz="3400" b="1" kern="1200" dirty="0">
                <a:solidFill>
                  <a:schemeClr val="tx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04DBEF4-7EA6-8892-028D-6B147A130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09316"/>
              </p:ext>
            </p:extLst>
          </p:nvPr>
        </p:nvGraphicFramePr>
        <p:xfrm>
          <a:off x="1949570" y="1609733"/>
          <a:ext cx="8660921" cy="357090"/>
        </p:xfrm>
        <a:graphic>
          <a:graphicData uri="http://schemas.openxmlformats.org/drawingml/2006/table">
            <a:tbl>
              <a:tblPr/>
              <a:tblGrid>
                <a:gridCol w="8042284">
                  <a:extLst>
                    <a:ext uri="{9D8B030D-6E8A-4147-A177-3AD203B41FA5}">
                      <a16:colId xmlns:a16="http://schemas.microsoft.com/office/drawing/2014/main" val="4021928185"/>
                    </a:ext>
                  </a:extLst>
                </a:gridCol>
                <a:gridCol w="618637">
                  <a:extLst>
                    <a:ext uri="{9D8B030D-6E8A-4147-A177-3AD203B41FA5}">
                      <a16:colId xmlns:a16="http://schemas.microsoft.com/office/drawing/2014/main" val="4244359735"/>
                    </a:ext>
                  </a:extLst>
                </a:gridCol>
              </a:tblGrid>
              <a:tr h="35709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ans"/>
                        </a:rPr>
                        <a:t>RESISTENCIA  GRAM POSITIVOS UCI PEDIATRICA ORINA </a:t>
                      </a:r>
                    </a:p>
                  </a:txBody>
                  <a:tcPr marL="6171" marR="6171" marT="6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/>
                      </a:endParaRPr>
                    </a:p>
                  </a:txBody>
                  <a:tcPr marL="6171" marR="6171" marT="617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4171611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DCFE043-76E4-3836-859A-8EB501EF7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1881"/>
              </p:ext>
            </p:extLst>
          </p:nvPr>
        </p:nvGraphicFramePr>
        <p:xfrm>
          <a:off x="638355" y="2632177"/>
          <a:ext cx="11024559" cy="3285544"/>
        </p:xfrm>
        <a:graphic>
          <a:graphicData uri="http://schemas.openxmlformats.org/drawingml/2006/table">
            <a:tbl>
              <a:tblPr/>
              <a:tblGrid>
                <a:gridCol w="3033603">
                  <a:extLst>
                    <a:ext uri="{9D8B030D-6E8A-4147-A177-3AD203B41FA5}">
                      <a16:colId xmlns:a16="http://schemas.microsoft.com/office/drawing/2014/main" val="4223331294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3438063266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1353311543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1759018193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321471553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21704832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364186431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3311524416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1167035722"/>
                    </a:ext>
                  </a:extLst>
                </a:gridCol>
                <a:gridCol w="887884">
                  <a:extLst>
                    <a:ext uri="{9D8B030D-6E8A-4147-A177-3AD203B41FA5}">
                      <a16:colId xmlns:a16="http://schemas.microsoft.com/office/drawing/2014/main" val="3066167608"/>
                    </a:ext>
                  </a:extLst>
                </a:gridCol>
              </a:tblGrid>
              <a:tr h="28532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12485"/>
                  </a:ext>
                </a:extLst>
              </a:tr>
              <a:tr h="4323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faecalis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358666"/>
                  </a:ext>
                </a:extLst>
              </a:tr>
            </a:tbl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5472AE2B-D4A3-1931-49AB-4C5654FA0323}"/>
              </a:ext>
            </a:extLst>
          </p:cNvPr>
          <p:cNvSpPr/>
          <p:nvPr/>
        </p:nvSpPr>
        <p:spPr>
          <a:xfrm>
            <a:off x="4727275" y="5555411"/>
            <a:ext cx="741872" cy="357090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7792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5595F410-8520-8608-93A6-735502575C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8888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Sangre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52EC298-A099-A716-4B89-D20FBAFCB4E8}"/>
              </a:ext>
            </a:extLst>
          </p:cNvPr>
          <p:cNvSpPr/>
          <p:nvPr/>
        </p:nvSpPr>
        <p:spPr>
          <a:xfrm>
            <a:off x="3312908" y="1052162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>
                <a:solidFill>
                  <a:schemeClr val="tx1"/>
                </a:solidFill>
              </a:rPr>
              <a:t> UCIP   </a:t>
            </a:r>
            <a:r>
              <a:rPr lang="en-US" sz="1600" b="1" i="0" baseline="0" dirty="0">
                <a:solidFill>
                  <a:schemeClr val="tx1"/>
                </a:solidFill>
                <a:effectLst/>
              </a:rPr>
              <a:t>2025.     n</a:t>
            </a:r>
            <a:r>
              <a:rPr lang="es-MX" sz="1600" b="1" dirty="0">
                <a:solidFill>
                  <a:schemeClr val="tx1"/>
                </a:solidFill>
              </a:rPr>
              <a:t> = 28  </a:t>
            </a:r>
            <a:endParaRPr lang="es-CO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E070AB7-6320-E146-BCE8-352938E2FE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793843"/>
              </p:ext>
            </p:extLst>
          </p:nvPr>
        </p:nvGraphicFramePr>
        <p:xfrm>
          <a:off x="1449238" y="2209799"/>
          <a:ext cx="9782354" cy="41392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B8B12178-93EC-7D60-3644-232BA147102A}"/>
              </a:ext>
            </a:extLst>
          </p:cNvPr>
          <p:cNvCxnSpPr/>
          <p:nvPr/>
        </p:nvCxnSpPr>
        <p:spPr>
          <a:xfrm>
            <a:off x="5193102" y="2639683"/>
            <a:ext cx="0" cy="396815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22041FED-96D0-BBCA-4AC8-7C428E554AF8}"/>
              </a:ext>
            </a:extLst>
          </p:cNvPr>
          <p:cNvSpPr/>
          <p:nvPr/>
        </p:nvSpPr>
        <p:spPr>
          <a:xfrm>
            <a:off x="983411" y="4675517"/>
            <a:ext cx="3381555" cy="13255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574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6E548-FB2B-4F73-B6FE-47EAF793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PERFIL DE RESISTENCIA UCI PEDIATRICA SANGRE 2021-II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1A922E8-10B7-0A31-7D73-6BCB414B5B25}"/>
              </a:ext>
            </a:extLst>
          </p:cNvPr>
          <p:cNvSpPr txBox="1">
            <a:spLocks/>
          </p:cNvSpPr>
          <p:nvPr/>
        </p:nvSpPr>
        <p:spPr>
          <a:xfrm>
            <a:off x="234846" y="-91051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 PEDIATRICA SANGRE 2025</a:t>
            </a:r>
            <a:r>
              <a:rPr lang="en-US" sz="3400" b="1" dirty="0">
                <a:highlight>
                  <a:srgbClr val="000000"/>
                </a:highlight>
              </a:rPr>
              <a:t>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6727DBE-B36B-8696-7E80-C7BFC72CA544}"/>
              </a:ext>
            </a:extLst>
          </p:cNvPr>
          <p:cNvSpPr txBox="1"/>
          <p:nvPr/>
        </p:nvSpPr>
        <p:spPr>
          <a:xfrm>
            <a:off x="2725086" y="1422266"/>
            <a:ext cx="6741828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sz="1400" dirty="0"/>
              <a:t>RESISTENCIA  GRAM NEGATIVOS </a:t>
            </a:r>
            <a:r>
              <a:rPr lang="pt-BR" sz="1400" b="1" dirty="0"/>
              <a:t>UCI PEDIATRICA  </a:t>
            </a:r>
            <a:r>
              <a:rPr lang="pt-BR" sz="1400" dirty="0"/>
              <a:t>SANGRE </a:t>
            </a:r>
            <a:endParaRPr lang="es-CO" sz="1400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E12A172C-A8D2-C488-03E8-2594E861D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694820"/>
              </p:ext>
            </p:extLst>
          </p:nvPr>
        </p:nvGraphicFramePr>
        <p:xfrm>
          <a:off x="234846" y="2432650"/>
          <a:ext cx="11532603" cy="3781885"/>
        </p:xfrm>
        <a:graphic>
          <a:graphicData uri="http://schemas.openxmlformats.org/drawingml/2006/table">
            <a:tbl>
              <a:tblPr/>
              <a:tblGrid>
                <a:gridCol w="2262377">
                  <a:extLst>
                    <a:ext uri="{9D8B030D-6E8A-4147-A177-3AD203B41FA5}">
                      <a16:colId xmlns:a16="http://schemas.microsoft.com/office/drawing/2014/main" val="399748369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3417704348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4192535052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3124063026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2590112448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1869865107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3392753345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3821112150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631843216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3358325571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1948253129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498196283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482752373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868455330"/>
                    </a:ext>
                  </a:extLst>
                </a:gridCol>
                <a:gridCol w="662159">
                  <a:extLst>
                    <a:ext uri="{9D8B030D-6E8A-4147-A177-3AD203B41FA5}">
                      <a16:colId xmlns:a16="http://schemas.microsoft.com/office/drawing/2014/main" val="4196120478"/>
                    </a:ext>
                  </a:extLst>
                </a:gridCol>
              </a:tblGrid>
              <a:tr h="237684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Tigeciclina   %R</a:t>
                      </a:r>
                    </a:p>
                  </a:txBody>
                  <a:tcPr marL="7547" marR="7547" marT="754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267530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590650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443847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Haemophilus haemolyticus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252966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oxytoca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68326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Pseudomonas aeruginosa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547" marR="7547" marT="75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9386611"/>
                  </a:ext>
                </a:extLst>
              </a:tr>
              <a:tr h="2341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547" marR="7547" marT="75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019288"/>
                  </a:ext>
                </a:extLst>
              </a:tr>
            </a:tbl>
          </a:graphicData>
        </a:graphic>
      </p:graphicFrame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795A8FE-66FF-4C19-796F-AEC3175B53B0}"/>
              </a:ext>
            </a:extLst>
          </p:cNvPr>
          <p:cNvCxnSpPr/>
          <p:nvPr/>
        </p:nvCxnSpPr>
        <p:spPr>
          <a:xfrm>
            <a:off x="6096000" y="4399472"/>
            <a:ext cx="0" cy="448573"/>
          </a:xfrm>
          <a:prstGeom prst="straightConnector1">
            <a:avLst/>
          </a:prstGeom>
          <a:ln w="381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40563BB2-9446-F302-6FD4-D0FC5A215F52}"/>
              </a:ext>
            </a:extLst>
          </p:cNvPr>
          <p:cNvCxnSpPr/>
          <p:nvPr/>
        </p:nvCxnSpPr>
        <p:spPr>
          <a:xfrm>
            <a:off x="0" y="5158596"/>
            <a:ext cx="39681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A2F011A8-BC28-D221-AAB6-309A6C4B9F12}"/>
              </a:ext>
            </a:extLst>
          </p:cNvPr>
          <p:cNvCxnSpPr/>
          <p:nvPr/>
        </p:nvCxnSpPr>
        <p:spPr>
          <a:xfrm>
            <a:off x="-46008" y="5621546"/>
            <a:ext cx="39681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928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C6E548-FB2B-4F73-B6FE-47EAF793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</a:rPr>
              <a:t>PERFIL DE RESISTENCIA UCI PEDIATRICA SANGRE 2021-II</a:t>
            </a:r>
            <a:endParaRPr lang="es-CO" sz="3200" dirty="0">
              <a:solidFill>
                <a:schemeClr val="bg1"/>
              </a:solidFill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1A922E8-10B7-0A31-7D73-6BCB414B5B25}"/>
              </a:ext>
            </a:extLst>
          </p:cNvPr>
          <p:cNvSpPr txBox="1">
            <a:spLocks/>
          </p:cNvSpPr>
          <p:nvPr/>
        </p:nvSpPr>
        <p:spPr>
          <a:xfrm>
            <a:off x="234846" y="-91051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 PEDIATRICA SANGRE 2025</a:t>
            </a:r>
            <a:r>
              <a:rPr lang="en-US" sz="3400" b="1" dirty="0">
                <a:highlight>
                  <a:srgbClr val="000000"/>
                </a:highlight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B3C54B2-4118-C6A5-B2D6-5AC170CDB95C}"/>
              </a:ext>
            </a:extLst>
          </p:cNvPr>
          <p:cNvSpPr txBox="1"/>
          <p:nvPr/>
        </p:nvSpPr>
        <p:spPr>
          <a:xfrm>
            <a:off x="1642068" y="1268378"/>
            <a:ext cx="890786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GRAM POSITIVOS </a:t>
            </a:r>
            <a:r>
              <a:rPr lang="pt-BR" b="1" dirty="0"/>
              <a:t>UCI PEDIATRICA  </a:t>
            </a:r>
            <a:r>
              <a:rPr lang="pt-BR" dirty="0"/>
              <a:t>SANGRE </a:t>
            </a:r>
            <a:endParaRPr lang="es-CO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C7342D0-15BC-D2D2-7FDA-908E76473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896625"/>
              </p:ext>
            </p:extLst>
          </p:nvPr>
        </p:nvGraphicFramePr>
        <p:xfrm>
          <a:off x="234846" y="2122820"/>
          <a:ext cx="11722309" cy="4364239"/>
        </p:xfrm>
        <a:graphic>
          <a:graphicData uri="http://schemas.openxmlformats.org/drawingml/2006/table">
            <a:tbl>
              <a:tblPr/>
              <a:tblGrid>
                <a:gridCol w="1961691">
                  <a:extLst>
                    <a:ext uri="{9D8B030D-6E8A-4147-A177-3AD203B41FA5}">
                      <a16:colId xmlns:a16="http://schemas.microsoft.com/office/drawing/2014/main" val="3825114452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987493758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476274421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812848968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58175401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4076028974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3495258182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2871963618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2494037225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158054826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303796307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782624397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2547764179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2649470366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2523935898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526135040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1895899361"/>
                    </a:ext>
                  </a:extLst>
                </a:gridCol>
                <a:gridCol w="574154">
                  <a:extLst>
                    <a:ext uri="{9D8B030D-6E8A-4147-A177-3AD203B41FA5}">
                      <a16:colId xmlns:a16="http://schemas.microsoft.com/office/drawing/2014/main" val="3403771589"/>
                    </a:ext>
                  </a:extLst>
                </a:gridCol>
              </a:tblGrid>
              <a:tr h="25829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Cefotaxima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Clindamicina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Eritromicinana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6438" marR="6438" marT="6438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507415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epidermidis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448661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aureus ss. aureus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518624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Streptococcus pneumoniae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44870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faecalis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243337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faecium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787724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hominis ss. hominis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99095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7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438" marR="6438" marT="643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52531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249325"/>
                  </a:ext>
                </a:extLst>
              </a:tr>
              <a:tr h="19792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438" marR="6438" marT="643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528380"/>
                  </a:ext>
                </a:extLst>
              </a:tr>
            </a:tbl>
          </a:graphicData>
        </a:graphic>
      </p:graphicFrame>
      <p:sp>
        <p:nvSpPr>
          <p:cNvPr id="9" name="Elipse 8">
            <a:extLst>
              <a:ext uri="{FF2B5EF4-FFF2-40B4-BE49-F238E27FC236}">
                <a16:creationId xmlns:a16="http://schemas.microsoft.com/office/drawing/2014/main" id="{80446D70-7AA2-0208-7E06-A89D1DBCF388}"/>
              </a:ext>
            </a:extLst>
          </p:cNvPr>
          <p:cNvSpPr/>
          <p:nvPr/>
        </p:nvSpPr>
        <p:spPr>
          <a:xfrm>
            <a:off x="2225615" y="4727275"/>
            <a:ext cx="483079" cy="1552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D3C125EB-0DFB-AD3C-FEE8-1BF9C36D09AA}"/>
              </a:ext>
            </a:extLst>
          </p:cNvPr>
          <p:cNvCxnSpPr/>
          <p:nvPr/>
        </p:nvCxnSpPr>
        <p:spPr>
          <a:xfrm>
            <a:off x="9213011" y="4416725"/>
            <a:ext cx="0" cy="63835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67AC4DE9-EBB0-9126-7A2B-6083C933B3F5}"/>
              </a:ext>
            </a:extLst>
          </p:cNvPr>
          <p:cNvSpPr/>
          <p:nvPr/>
        </p:nvSpPr>
        <p:spPr>
          <a:xfrm>
            <a:off x="2191109" y="5340076"/>
            <a:ext cx="517585" cy="4396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123382ED-F509-C709-E266-5EE83D251398}"/>
              </a:ext>
            </a:extLst>
          </p:cNvPr>
          <p:cNvCxnSpPr/>
          <p:nvPr/>
        </p:nvCxnSpPr>
        <p:spPr>
          <a:xfrm>
            <a:off x="11767457" y="3985404"/>
            <a:ext cx="0" cy="741871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31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1839B01F-1536-F9C8-1EF5-1AC23330BC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24632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Respiratorio - SOT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F7A6BE8-6AF7-B67C-12EF-FE28D7C3AE9B}"/>
              </a:ext>
            </a:extLst>
          </p:cNvPr>
          <p:cNvSpPr/>
          <p:nvPr/>
        </p:nvSpPr>
        <p:spPr>
          <a:xfrm>
            <a:off x="3266535" y="884535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1600" b="1" dirty="0">
                <a:solidFill>
                  <a:schemeClr val="tx1"/>
                </a:solidFill>
              </a:rPr>
              <a:t> UCIP </a:t>
            </a:r>
            <a:r>
              <a:rPr lang="en-US" sz="1600" b="1" i="0" baseline="0" dirty="0">
                <a:solidFill>
                  <a:schemeClr val="tx1"/>
                </a:solidFill>
                <a:effectLst/>
              </a:rPr>
              <a:t>2025</a:t>
            </a:r>
            <a:r>
              <a:rPr lang="en-US" sz="1600" b="1" i="0" dirty="0">
                <a:solidFill>
                  <a:schemeClr val="tx1"/>
                </a:solidFill>
                <a:effectLst/>
              </a:rPr>
              <a:t> .   n</a:t>
            </a:r>
            <a:r>
              <a:rPr lang="es-MX" sz="1600" b="1" dirty="0">
                <a:solidFill>
                  <a:schemeClr val="tx1"/>
                </a:solidFill>
              </a:rPr>
              <a:t> =   36</a:t>
            </a:r>
            <a:endParaRPr lang="es-CO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FBA90A9-93A7-E1CE-D86D-399DF6C7B7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5821077"/>
              </p:ext>
            </p:extLst>
          </p:nvPr>
        </p:nvGraphicFramePr>
        <p:xfrm>
          <a:off x="1242204" y="1708030"/>
          <a:ext cx="10111595" cy="4675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C47749DE-DE79-0009-E375-4BBE89E57E3C}"/>
              </a:ext>
            </a:extLst>
          </p:cNvPr>
          <p:cNvSpPr/>
          <p:nvPr/>
        </p:nvSpPr>
        <p:spPr>
          <a:xfrm>
            <a:off x="983411" y="2656936"/>
            <a:ext cx="6176514" cy="34505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904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6754A126-19D7-BA12-3B5B-D5F7D4297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8" y="283754"/>
            <a:ext cx="11722308" cy="43577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PERFIL DE RESISTENCIA UCI PEDIATRICA </a:t>
            </a:r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RESPIRATORIO</a:t>
            </a:r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 2025</a:t>
            </a:r>
            <a:r>
              <a:rPr lang="en-US" sz="3400" b="1" kern="1200" dirty="0">
                <a:solidFill>
                  <a:schemeClr val="tx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2069321-6A8D-BAFE-4D3B-BD98F6458D3A}"/>
              </a:ext>
            </a:extLst>
          </p:cNvPr>
          <p:cNvSpPr txBox="1"/>
          <p:nvPr/>
        </p:nvSpPr>
        <p:spPr>
          <a:xfrm>
            <a:off x="989554" y="1498139"/>
            <a:ext cx="105008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Liberation Sans"/>
              </a:rPr>
              <a:t>RESISTENCIA GRAM NEGATIVOS UCI PEDIATRICA RESPIRATORIO</a:t>
            </a:r>
            <a:r>
              <a:rPr lang="es-CO" dirty="0"/>
              <a:t> 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06B546C0-1EA0-222F-951D-D55E7C202C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189526"/>
              </p:ext>
            </p:extLst>
          </p:nvPr>
        </p:nvGraphicFramePr>
        <p:xfrm>
          <a:off x="232548" y="2287837"/>
          <a:ext cx="11568396" cy="4095709"/>
        </p:xfrm>
        <a:graphic>
          <a:graphicData uri="http://schemas.openxmlformats.org/drawingml/2006/table">
            <a:tbl>
              <a:tblPr/>
              <a:tblGrid>
                <a:gridCol w="2407634">
                  <a:extLst>
                    <a:ext uri="{9D8B030D-6E8A-4147-A177-3AD203B41FA5}">
                      <a16:colId xmlns:a16="http://schemas.microsoft.com/office/drawing/2014/main" val="1870130346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625011983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1017753606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2999537343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303267734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1513005069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895110282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946417872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666738716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1565513961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1934300215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2074482081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714606552"/>
                    </a:ext>
                  </a:extLst>
                </a:gridCol>
                <a:gridCol w="704674">
                  <a:extLst>
                    <a:ext uri="{9D8B030D-6E8A-4147-A177-3AD203B41FA5}">
                      <a16:colId xmlns:a16="http://schemas.microsoft.com/office/drawing/2014/main" val="3337801672"/>
                    </a:ext>
                  </a:extLst>
                </a:gridCol>
              </a:tblGrid>
              <a:tr h="2373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8007" marR="8007" marT="8007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194063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Haemophilus influenzae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296174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Moraxella (Branh.) catarrhalis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241343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652414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Pseudomonas aeruginosa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575821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790240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Citrobacter freundii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157743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Haemophilus haemolyticus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6638002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oxytoca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755943"/>
                  </a:ext>
                </a:extLst>
              </a:tr>
              <a:tr h="1913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8007" marR="8007" marT="80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457633"/>
                  </a:ext>
                </a:extLst>
              </a:tr>
            </a:tbl>
          </a:graphicData>
        </a:graphic>
      </p:graphicFrame>
      <p:sp>
        <p:nvSpPr>
          <p:cNvPr id="13" name="Elipse 12">
            <a:extLst>
              <a:ext uri="{FF2B5EF4-FFF2-40B4-BE49-F238E27FC236}">
                <a16:creationId xmlns:a16="http://schemas.microsoft.com/office/drawing/2014/main" id="{6F85A294-64AF-1E72-A429-D94CF913BAD6}"/>
              </a:ext>
            </a:extLst>
          </p:cNvPr>
          <p:cNvSpPr/>
          <p:nvPr/>
        </p:nvSpPr>
        <p:spPr>
          <a:xfrm>
            <a:off x="2725947" y="4641011"/>
            <a:ext cx="552091" cy="3693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BBDB99B3-0D15-45D5-CB79-400BAD0F8FFC}"/>
              </a:ext>
            </a:extLst>
          </p:cNvPr>
          <p:cNvCxnSpPr/>
          <p:nvPr/>
        </p:nvCxnSpPr>
        <p:spPr>
          <a:xfrm>
            <a:off x="7177177" y="4157932"/>
            <a:ext cx="0" cy="100066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3AF6B61F-6BD1-D2DB-C6B0-253E4DBAD29C}"/>
              </a:ext>
            </a:extLst>
          </p:cNvPr>
          <p:cNvCxnSpPr/>
          <p:nvPr/>
        </p:nvCxnSpPr>
        <p:spPr>
          <a:xfrm>
            <a:off x="232548" y="5331125"/>
            <a:ext cx="33679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EDD750A4-8FE0-6DEF-5371-892195107509}"/>
              </a:ext>
            </a:extLst>
          </p:cNvPr>
          <p:cNvCxnSpPr/>
          <p:nvPr/>
        </p:nvCxnSpPr>
        <p:spPr>
          <a:xfrm>
            <a:off x="216550" y="5497903"/>
            <a:ext cx="33679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B8024E75-EEA7-59E4-F7A2-568722AAF055}"/>
              </a:ext>
            </a:extLst>
          </p:cNvPr>
          <p:cNvCxnSpPr/>
          <p:nvPr/>
        </p:nvCxnSpPr>
        <p:spPr>
          <a:xfrm>
            <a:off x="200552" y="5658931"/>
            <a:ext cx="33679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AF16FF20-341D-25B5-B62B-378DF2E7D16E}"/>
              </a:ext>
            </a:extLst>
          </p:cNvPr>
          <p:cNvCxnSpPr/>
          <p:nvPr/>
        </p:nvCxnSpPr>
        <p:spPr>
          <a:xfrm>
            <a:off x="102421" y="6104629"/>
            <a:ext cx="336795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87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754A126-19D7-BA12-3B5B-D5F7D4297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548" y="763439"/>
            <a:ext cx="11722308" cy="43577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PERFIL DE RESISTENCIA UCI PEDIATRICA </a:t>
            </a:r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RESPIRATORIO</a:t>
            </a:r>
            <a:r>
              <a:rPr lang="en-US" sz="3400" b="1" kern="1200" dirty="0">
                <a:solidFill>
                  <a:schemeClr val="bg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 2025</a:t>
            </a:r>
            <a:r>
              <a:rPr lang="en-US" sz="3400" b="1" kern="1200" dirty="0">
                <a:solidFill>
                  <a:schemeClr val="tx1"/>
                </a:solidFill>
                <a:highlight>
                  <a:srgbClr val="000000"/>
                </a:highlight>
                <a:latin typeface="+mj-lt"/>
                <a:ea typeface="+mj-ea"/>
                <a:cs typeface="+mj-cs"/>
              </a:rPr>
              <a:t>1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7AE0C57-B115-1A69-3D3B-F0EA7F74913A}"/>
              </a:ext>
            </a:extLst>
          </p:cNvPr>
          <p:cNvSpPr/>
          <p:nvPr/>
        </p:nvSpPr>
        <p:spPr>
          <a:xfrm>
            <a:off x="3582649" y="1558977"/>
            <a:ext cx="5156617" cy="419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627B93-CDD8-705B-730B-3680782C0B51}"/>
              </a:ext>
            </a:extLst>
          </p:cNvPr>
          <p:cNvSpPr txBox="1"/>
          <p:nvPr/>
        </p:nvSpPr>
        <p:spPr>
          <a:xfrm>
            <a:off x="910552" y="1751742"/>
            <a:ext cx="105008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CO" sz="1800" b="0" i="0" u="none" strike="noStrike" dirty="0">
                <a:solidFill>
                  <a:srgbClr val="000000"/>
                </a:solidFill>
                <a:effectLst/>
                <a:latin typeface="Liberation Sans"/>
              </a:rPr>
              <a:t>RESISTENCIA  GRAM POSITIVOS UCI PEDIATRICA RESPIRATORIO</a:t>
            </a:r>
            <a:r>
              <a:rPr lang="es-CO" dirty="0"/>
              <a:t> 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0AAECF54-13C6-A73C-3FF9-48F3185B91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442823"/>
              </p:ext>
            </p:extLst>
          </p:nvPr>
        </p:nvGraphicFramePr>
        <p:xfrm>
          <a:off x="640509" y="2943149"/>
          <a:ext cx="10910982" cy="2991823"/>
        </p:xfrm>
        <a:graphic>
          <a:graphicData uri="http://schemas.openxmlformats.org/drawingml/2006/table">
            <a:tbl>
              <a:tblPr/>
              <a:tblGrid>
                <a:gridCol w="1919958">
                  <a:extLst>
                    <a:ext uri="{9D8B030D-6E8A-4147-A177-3AD203B41FA5}">
                      <a16:colId xmlns:a16="http://schemas.microsoft.com/office/drawing/2014/main" val="1421434522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3615162283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3498286732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324509736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2608606917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673563859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2639663918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3080351304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3914895505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752347263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307338088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866686652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625040311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1592452301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662276683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91589702"/>
                    </a:ext>
                  </a:extLst>
                </a:gridCol>
                <a:gridCol w="561939">
                  <a:extLst>
                    <a:ext uri="{9D8B030D-6E8A-4147-A177-3AD203B41FA5}">
                      <a16:colId xmlns:a16="http://schemas.microsoft.com/office/drawing/2014/main" val="587866392"/>
                    </a:ext>
                  </a:extLst>
                </a:gridCol>
              </a:tblGrid>
              <a:tr h="1796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70" marR="6770" marT="67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5508212"/>
                  </a:ext>
                </a:extLst>
              </a:tr>
              <a:tr h="2093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6770" marR="6770" marT="677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Cefotaxima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Clindamicina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Eritromicinana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6770" marR="6770" marT="677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45847"/>
                  </a:ext>
                </a:extLst>
              </a:tr>
              <a:tr h="179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aureus ss. aureus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37,5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37,5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928715"/>
                  </a:ext>
                </a:extLst>
              </a:tr>
              <a:tr h="179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Streptococcus mitis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228110"/>
                  </a:ext>
                </a:extLst>
              </a:tr>
              <a:tr h="179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Streptococcus pneumoniae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66,7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6594597"/>
                  </a:ext>
                </a:extLst>
              </a:tr>
              <a:tr h="1796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70" marR="6770" marT="67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175213"/>
                  </a:ext>
                </a:extLst>
              </a:tr>
            </a:tbl>
          </a:graphicData>
        </a:graphic>
      </p:graphicFrame>
      <p:sp>
        <p:nvSpPr>
          <p:cNvPr id="9" name="Elipse 8">
            <a:extLst>
              <a:ext uri="{FF2B5EF4-FFF2-40B4-BE49-F238E27FC236}">
                <a16:creationId xmlns:a16="http://schemas.microsoft.com/office/drawing/2014/main" id="{0EA2D1D9-A3F3-52E0-5CEA-82DC58D33C28}"/>
              </a:ext>
            </a:extLst>
          </p:cNvPr>
          <p:cNvSpPr/>
          <p:nvPr/>
        </p:nvSpPr>
        <p:spPr>
          <a:xfrm>
            <a:off x="9299275" y="5555411"/>
            <a:ext cx="534838" cy="2242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6584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C9CC24-B375-4226-BF2B-61FADBBA6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0A28E-4FD8-4474-A206-E15B5EBB3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1084747"/>
            <a:ext cx="12188952" cy="3294207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647E21-5366-4638-AC97-D8CD4111E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5" r="8214" b="45501"/>
          <a:stretch>
            <a:fillRect/>
          </a:stretch>
        </p:blipFill>
        <p:spPr>
          <a:xfrm flipV="1">
            <a:off x="0" y="0"/>
            <a:ext cx="12191999" cy="4473360"/>
          </a:xfrm>
          <a:custGeom>
            <a:avLst/>
            <a:gdLst>
              <a:gd name="connsiteX0" fmla="*/ 0 w 12191999"/>
              <a:gd name="connsiteY0" fmla="*/ 4473360 h 4473360"/>
              <a:gd name="connsiteX1" fmla="*/ 12191999 w 12191999"/>
              <a:gd name="connsiteY1" fmla="*/ 4473360 h 4473360"/>
              <a:gd name="connsiteX2" fmla="*/ 12191999 w 12191999"/>
              <a:gd name="connsiteY2" fmla="*/ 0 h 4473360"/>
              <a:gd name="connsiteX3" fmla="*/ 0 w 12191999"/>
              <a:gd name="connsiteY3" fmla="*/ 0 h 447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4473360">
                <a:moveTo>
                  <a:pt x="0" y="4473360"/>
                </a:moveTo>
                <a:lnTo>
                  <a:pt x="12191999" y="447336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E820C925-1432-422A-8E27-7A09C640E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25" y="2076450"/>
            <a:ext cx="10684151" cy="13451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UCI NEONATAL 2025</a:t>
            </a:r>
          </a:p>
        </p:txBody>
      </p:sp>
    </p:spTree>
    <p:extLst>
      <p:ext uri="{BB962C8B-B14F-4D97-AF65-F5344CB8AC3E}">
        <p14:creationId xmlns:p14="http://schemas.microsoft.com/office/powerpoint/2010/main" val="38916749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5AF7E380-EB75-4341-8C86-106CD8C7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321734"/>
            <a:ext cx="11378645" cy="1288207"/>
          </a:xfrm>
        </p:spPr>
        <p:txBody>
          <a:bodyPr>
            <a:normAutofit/>
          </a:bodyPr>
          <a:lstStyle/>
          <a:p>
            <a:pPr algn="ctr"/>
            <a:r>
              <a:rPr lang="es-419" sz="2800" b="1" dirty="0">
                <a:solidFill>
                  <a:schemeClr val="bg1"/>
                </a:solidFill>
                <a:highlight>
                  <a:srgbClr val="000000"/>
                </a:highlight>
              </a:rPr>
              <a:t>DISTRIBUCIÓN DE LA MICROBIOLOGÍA UCI NEONATAL 2025</a:t>
            </a:r>
            <a:endParaRPr lang="es-CO" sz="2800" b="1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7E442C5-EA55-0F4C-D2EC-F19C35228EBA}"/>
              </a:ext>
            </a:extLst>
          </p:cNvPr>
          <p:cNvSpPr/>
          <p:nvPr/>
        </p:nvSpPr>
        <p:spPr>
          <a:xfrm>
            <a:off x="3605919" y="1206861"/>
            <a:ext cx="4980161" cy="71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 err="1">
                <a:solidFill>
                  <a:schemeClr val="tx1"/>
                </a:solidFill>
              </a:rPr>
              <a:t>Microorganismos</a:t>
            </a:r>
            <a:r>
              <a:rPr lang="en-US" sz="1600" b="1" dirty="0">
                <a:solidFill>
                  <a:schemeClr val="tx1"/>
                </a:solidFill>
              </a:rPr>
              <a:t> UCI neonatal  2025 .  n = 48</a:t>
            </a:r>
            <a:endParaRPr lang="es-CO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9B496C9-0C6E-06A2-0280-2DEBD00167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3383369"/>
              </p:ext>
            </p:extLst>
          </p:nvPr>
        </p:nvGraphicFramePr>
        <p:xfrm>
          <a:off x="1552755" y="1919849"/>
          <a:ext cx="9213011" cy="4699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71F70BC9-C938-7D10-037C-091F4E3AC326}"/>
              </a:ext>
            </a:extLst>
          </p:cNvPr>
          <p:cNvSpPr/>
          <p:nvPr/>
        </p:nvSpPr>
        <p:spPr>
          <a:xfrm>
            <a:off x="983410" y="2495068"/>
            <a:ext cx="7280695" cy="37163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5692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>
            <a:extLst>
              <a:ext uri="{FF2B5EF4-FFF2-40B4-BE49-F238E27FC236}">
                <a16:creationId xmlns:a16="http://schemas.microsoft.com/office/drawing/2014/main" id="{A0ED9583-CC36-8D9B-518E-BA15F4EF16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56764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u="sng" dirty="0">
                <a:solidFill>
                  <a:srgbClr val="FF0000"/>
                </a:solidFill>
              </a:rPr>
              <a:t>Aislamiento en Orina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8CF3445E-5E47-0325-9129-A22A495A05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380159"/>
              </p:ext>
            </p:extLst>
          </p:nvPr>
        </p:nvGraphicFramePr>
        <p:xfrm>
          <a:off x="328225" y="2292146"/>
          <a:ext cx="4935978" cy="4282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5E0BF824-C0F3-8A2B-9BA2-ABC6CCC4CBBF}"/>
              </a:ext>
            </a:extLst>
          </p:cNvPr>
          <p:cNvSpPr/>
          <p:nvPr/>
        </p:nvSpPr>
        <p:spPr>
          <a:xfrm>
            <a:off x="3475130" y="946510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>
                <a:solidFill>
                  <a:schemeClr val="tx1"/>
                </a:solidFill>
              </a:rPr>
              <a:t>UCIN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 2025 . </a:t>
            </a:r>
            <a:r>
              <a:rPr lang="es-MX" sz="2000" b="1" dirty="0">
                <a:solidFill>
                  <a:schemeClr val="tx1"/>
                </a:solidFill>
              </a:rPr>
              <a:t>N =  23 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8786170-0335-2F85-17E7-54C65AC4B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106428"/>
              </p:ext>
            </p:extLst>
          </p:nvPr>
        </p:nvGraphicFramePr>
        <p:xfrm>
          <a:off x="1483743" y="1969858"/>
          <a:ext cx="9299276" cy="43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6940E7D5-40DA-8D21-981A-7D6FEB1CED67}"/>
              </a:ext>
            </a:extLst>
          </p:cNvPr>
          <p:cNvSpPr/>
          <p:nvPr/>
        </p:nvSpPr>
        <p:spPr>
          <a:xfrm>
            <a:off x="983410" y="2495068"/>
            <a:ext cx="6469813" cy="3416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8039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DFCDED-C043-4EF3-A68B-7D846B225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PERFIL DE RESISTENCIA UCI NEONATAL 2021-II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0139796-EAB9-6A9B-B160-D826C311B179}"/>
              </a:ext>
            </a:extLst>
          </p:cNvPr>
          <p:cNvSpPr txBox="1">
            <a:spLocks/>
          </p:cNvSpPr>
          <p:nvPr/>
        </p:nvSpPr>
        <p:spPr>
          <a:xfrm>
            <a:off x="234846" y="174194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 NEONATAL  2025</a:t>
            </a:r>
            <a:r>
              <a:rPr lang="en-US" sz="3400" b="1" dirty="0">
                <a:highlight>
                  <a:srgbClr val="000000"/>
                </a:highlight>
              </a:rPr>
              <a:t>1I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0D4ECED-BF67-3FE1-A868-A9A1142A5671}"/>
              </a:ext>
            </a:extLst>
          </p:cNvPr>
          <p:cNvSpPr txBox="1"/>
          <p:nvPr/>
        </p:nvSpPr>
        <p:spPr>
          <a:xfrm>
            <a:off x="1923112" y="1840905"/>
            <a:ext cx="834577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GRAM NEGATIVOS UCI NEONATAL  ORINA </a:t>
            </a:r>
            <a:endParaRPr lang="es-CO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7E43839-F6D6-F056-8A48-8083594A4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694067"/>
              </p:ext>
            </p:extLst>
          </p:nvPr>
        </p:nvGraphicFramePr>
        <p:xfrm>
          <a:off x="362309" y="2601284"/>
          <a:ext cx="11405144" cy="3649304"/>
        </p:xfrm>
        <a:graphic>
          <a:graphicData uri="http://schemas.openxmlformats.org/drawingml/2006/table">
            <a:tbl>
              <a:tblPr/>
              <a:tblGrid>
                <a:gridCol w="2649228">
                  <a:extLst>
                    <a:ext uri="{9D8B030D-6E8A-4147-A177-3AD203B41FA5}">
                      <a16:colId xmlns:a16="http://schemas.microsoft.com/office/drawing/2014/main" val="2465572783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4140895882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1211232662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1554566152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2056129711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2332255254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702506445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1902698127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1135334487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1102383600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2830016376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3003996607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2261856827"/>
                    </a:ext>
                  </a:extLst>
                </a:gridCol>
                <a:gridCol w="673532">
                  <a:extLst>
                    <a:ext uri="{9D8B030D-6E8A-4147-A177-3AD203B41FA5}">
                      <a16:colId xmlns:a16="http://schemas.microsoft.com/office/drawing/2014/main" val="3104956776"/>
                    </a:ext>
                  </a:extLst>
                </a:gridCol>
              </a:tblGrid>
              <a:tr h="1972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69120"/>
                  </a:ext>
                </a:extLst>
              </a:tr>
              <a:tr h="26630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 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Fosfomicina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959568"/>
                  </a:ext>
                </a:extLst>
              </a:tr>
              <a:tr h="1972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850851"/>
                  </a:ext>
                </a:extLst>
              </a:tr>
              <a:tr h="1972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42159"/>
                  </a:ext>
                </a:extLst>
              </a:tr>
              <a:tr h="1972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aerogenes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031130"/>
                  </a:ext>
                </a:extLst>
              </a:tr>
              <a:tr h="1972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633350"/>
                  </a:ext>
                </a:extLst>
              </a:tr>
            </a:tbl>
          </a:graphicData>
        </a:graphic>
      </p:graphicFrame>
      <p:sp>
        <p:nvSpPr>
          <p:cNvPr id="7" name="Elipse 6">
            <a:extLst>
              <a:ext uri="{FF2B5EF4-FFF2-40B4-BE49-F238E27FC236}">
                <a16:creationId xmlns:a16="http://schemas.microsoft.com/office/drawing/2014/main" id="{0832A919-EE44-B6C2-1B56-9F0982A2AD7A}"/>
              </a:ext>
            </a:extLst>
          </p:cNvPr>
          <p:cNvSpPr/>
          <p:nvPr/>
        </p:nvSpPr>
        <p:spPr>
          <a:xfrm>
            <a:off x="3122762" y="5434642"/>
            <a:ext cx="500332" cy="3077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117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B9C7B-3343-143A-0876-2042C5830E12}"/>
              </a:ext>
            </a:extLst>
          </p:cNvPr>
          <p:cNvSpPr txBox="1">
            <a:spLocks/>
          </p:cNvSpPr>
          <p:nvPr/>
        </p:nvSpPr>
        <p:spPr>
          <a:xfrm>
            <a:off x="234846" y="-91051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 NEONATAL  2025</a:t>
            </a:r>
            <a:r>
              <a:rPr lang="en-US" sz="3400" b="1" dirty="0">
                <a:highlight>
                  <a:srgbClr val="000000"/>
                </a:highlight>
              </a:rPr>
              <a:t>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06F9EC0-F57B-A910-2FAE-C123EB79F3B9}"/>
              </a:ext>
            </a:extLst>
          </p:cNvPr>
          <p:cNvSpPr txBox="1"/>
          <p:nvPr/>
        </p:nvSpPr>
        <p:spPr>
          <a:xfrm>
            <a:off x="2132348" y="1757757"/>
            <a:ext cx="834577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RESISTENCIA   GRAM POSITIVOS UCI NEONATAL  ORINA </a:t>
            </a:r>
            <a:endParaRPr lang="es-CO" dirty="0"/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7D48723-8458-AC6C-A470-721D16C32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024418"/>
              </p:ext>
            </p:extLst>
          </p:nvPr>
        </p:nvGraphicFramePr>
        <p:xfrm>
          <a:off x="396815" y="2635093"/>
          <a:ext cx="11248846" cy="3627686"/>
        </p:xfrm>
        <a:graphic>
          <a:graphicData uri="http://schemas.openxmlformats.org/drawingml/2006/table">
            <a:tbl>
              <a:tblPr/>
              <a:tblGrid>
                <a:gridCol w="2612920">
                  <a:extLst>
                    <a:ext uri="{9D8B030D-6E8A-4147-A177-3AD203B41FA5}">
                      <a16:colId xmlns:a16="http://schemas.microsoft.com/office/drawing/2014/main" val="4228915510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587005330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814530820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34433549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972379687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981916422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509176952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2355798491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3593629155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1407673669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1733566077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1267402763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4004706509"/>
                    </a:ext>
                  </a:extLst>
                </a:gridCol>
                <a:gridCol w="664302">
                  <a:extLst>
                    <a:ext uri="{9D8B030D-6E8A-4147-A177-3AD203B41FA5}">
                      <a16:colId xmlns:a16="http://schemas.microsoft.com/office/drawing/2014/main" val="2583769080"/>
                    </a:ext>
                  </a:extLst>
                </a:gridCol>
              </a:tblGrid>
              <a:tr h="23909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Penicilina %R 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% 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569064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faecalis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814347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faecium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616384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Enterococcus gallinarum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836460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aureus ss. aureus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958203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874346"/>
                  </a:ext>
                </a:extLst>
              </a:tr>
              <a:tr h="2061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&gt; 30%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20-30 %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Resistencia &lt; 20%</a:t>
                      </a: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O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763" marR="7763" marT="776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73139"/>
                  </a:ext>
                </a:extLst>
              </a:tr>
            </a:tbl>
          </a:graphicData>
        </a:graphic>
      </p:graphicFrame>
      <p:sp>
        <p:nvSpPr>
          <p:cNvPr id="6" name="Elipse 5">
            <a:extLst>
              <a:ext uri="{FF2B5EF4-FFF2-40B4-BE49-F238E27FC236}">
                <a16:creationId xmlns:a16="http://schemas.microsoft.com/office/drawing/2014/main" id="{6C011739-A261-ACA9-FFDB-896B528EB5F0}"/>
              </a:ext>
            </a:extLst>
          </p:cNvPr>
          <p:cNvSpPr/>
          <p:nvPr/>
        </p:nvSpPr>
        <p:spPr>
          <a:xfrm>
            <a:off x="2812211" y="4813540"/>
            <a:ext cx="914400" cy="8281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9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F5C63DB8-0A90-03CF-035E-31E9B1A7DEF3}"/>
              </a:ext>
            </a:extLst>
          </p:cNvPr>
          <p:cNvSpPr txBox="1">
            <a:spLocks/>
          </p:cNvSpPr>
          <p:nvPr/>
        </p:nvSpPr>
        <p:spPr>
          <a:xfrm>
            <a:off x="838200" y="388101"/>
            <a:ext cx="10515600" cy="13255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u="sng">
                <a:solidFill>
                  <a:srgbClr val="FF0000"/>
                </a:solidFill>
              </a:rPr>
              <a:t>Aislamiento en Sangre </a:t>
            </a:r>
            <a:endParaRPr lang="es-CO" sz="4000" u="sng" dirty="0">
              <a:solidFill>
                <a:srgbClr val="FF00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69610BB-66FB-6BA4-054B-FDC2C14F4C74}"/>
              </a:ext>
            </a:extLst>
          </p:cNvPr>
          <p:cNvSpPr/>
          <p:nvPr/>
        </p:nvSpPr>
        <p:spPr>
          <a:xfrm>
            <a:off x="3475130" y="1050882"/>
            <a:ext cx="5241739" cy="644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s-MX" sz="2000" b="1" dirty="0">
                <a:solidFill>
                  <a:schemeClr val="tx1"/>
                </a:solidFill>
              </a:rPr>
              <a:t>UCIN </a:t>
            </a:r>
            <a:r>
              <a:rPr lang="en-US" sz="2000" b="1" i="0" baseline="0" dirty="0">
                <a:solidFill>
                  <a:schemeClr val="tx1"/>
                </a:solidFill>
                <a:effectLst/>
              </a:rPr>
              <a:t>2025.  </a:t>
            </a:r>
            <a:r>
              <a:rPr lang="es-MX" sz="2000" b="1" dirty="0">
                <a:solidFill>
                  <a:schemeClr val="tx1"/>
                </a:solidFill>
              </a:rPr>
              <a:t>N = 8  </a:t>
            </a:r>
            <a:endParaRPr lang="es-CO" sz="20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2EDDBF4-B263-CA8B-77E1-CB23B6BAAF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093167"/>
              </p:ext>
            </p:extLst>
          </p:nvPr>
        </p:nvGraphicFramePr>
        <p:xfrm>
          <a:off x="1794294" y="2078830"/>
          <a:ext cx="8954219" cy="3907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4BCB8952-0662-1DD4-3539-875807869F50}"/>
              </a:ext>
            </a:extLst>
          </p:cNvPr>
          <p:cNvSpPr/>
          <p:nvPr/>
        </p:nvSpPr>
        <p:spPr>
          <a:xfrm>
            <a:off x="983410" y="2495068"/>
            <a:ext cx="6469813" cy="34164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81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062E779-1A42-3741-ADC3-64F210F1D0AB}"/>
              </a:ext>
            </a:extLst>
          </p:cNvPr>
          <p:cNvSpPr txBox="1">
            <a:spLocks/>
          </p:cNvSpPr>
          <p:nvPr/>
        </p:nvSpPr>
        <p:spPr>
          <a:xfrm>
            <a:off x="234846" y="561562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UCIN SANGRE 2025</a:t>
            </a:r>
            <a:r>
              <a:rPr lang="en-US" sz="3400" b="1" dirty="0">
                <a:highlight>
                  <a:srgbClr val="000000"/>
                </a:highlight>
              </a:rPr>
              <a:t>1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2377862-B81F-DFCB-FF3F-61AA45D2E60C}"/>
              </a:ext>
            </a:extLst>
          </p:cNvPr>
          <p:cNvSpPr txBox="1"/>
          <p:nvPr/>
        </p:nvSpPr>
        <p:spPr>
          <a:xfrm>
            <a:off x="1642069" y="2032876"/>
            <a:ext cx="890786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 RESISTENCIA GRAM NEGATIVOS </a:t>
            </a:r>
            <a:r>
              <a:rPr lang="pt-BR" b="1" dirty="0"/>
              <a:t>UCIN  </a:t>
            </a:r>
            <a:r>
              <a:rPr lang="pt-BR" dirty="0"/>
              <a:t>SANGRE </a:t>
            </a:r>
            <a:endParaRPr lang="es-CO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2AE154D-FE81-B702-9B2B-60097BD3E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432205"/>
              </p:ext>
            </p:extLst>
          </p:nvPr>
        </p:nvGraphicFramePr>
        <p:xfrm>
          <a:off x="465826" y="3000796"/>
          <a:ext cx="11283348" cy="3106704"/>
        </p:xfrm>
        <a:graphic>
          <a:graphicData uri="http://schemas.openxmlformats.org/drawingml/2006/table">
            <a:tbl>
              <a:tblPr/>
              <a:tblGrid>
                <a:gridCol w="2474786">
                  <a:extLst>
                    <a:ext uri="{9D8B030D-6E8A-4147-A177-3AD203B41FA5}">
                      <a16:colId xmlns:a16="http://schemas.microsoft.com/office/drawing/2014/main" val="955638470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261392319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1685403965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4194878570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1867983451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1577201345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432891628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50607399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3878551218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871039548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416922838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160377368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3428071657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4160612286"/>
                    </a:ext>
                  </a:extLst>
                </a:gridCol>
                <a:gridCol w="629183">
                  <a:extLst>
                    <a:ext uri="{9D8B030D-6E8A-4147-A177-3AD203B41FA5}">
                      <a16:colId xmlns:a16="http://schemas.microsoft.com/office/drawing/2014/main" val="2414505707"/>
                    </a:ext>
                  </a:extLst>
                </a:gridCol>
              </a:tblGrid>
              <a:tr h="2458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Amicacina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Ampicilina/sulbactam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Cefazolina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Cefepime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Ceftazidime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Ceftriaxona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Ertapenem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Gentamicina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Imipenem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Meropenem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Piperacilina/Tazobactam 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Tigeciclina %R</a:t>
                      </a:r>
                    </a:p>
                  </a:txBody>
                  <a:tcPr marL="7330" marR="7330" marT="7330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861990"/>
                  </a:ext>
                </a:extLst>
              </a:tr>
              <a:tr h="216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Escherichia coli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6459219"/>
                  </a:ext>
                </a:extLst>
              </a:tr>
              <a:tr h="216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Klebsiella pneumoniae ss. pneumoniae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33,3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330" marR="7330" marT="73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307557"/>
                  </a:ext>
                </a:extLst>
              </a:tr>
              <a:tr h="2162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330" marR="7330" marT="733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312656"/>
                  </a:ext>
                </a:extLst>
              </a:tr>
            </a:tbl>
          </a:graphicData>
        </a:graphic>
      </p:graphicFrame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8ABF39C-DEC8-9B44-F1BA-BF9A2FBBDCB7}"/>
              </a:ext>
            </a:extLst>
          </p:cNvPr>
          <p:cNvCxnSpPr/>
          <p:nvPr/>
        </p:nvCxnSpPr>
        <p:spPr>
          <a:xfrm>
            <a:off x="4589253" y="4865298"/>
            <a:ext cx="0" cy="65560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B5EFE229-E73C-76B6-6D2A-59837C6769D0}"/>
              </a:ext>
            </a:extLst>
          </p:cNvPr>
          <p:cNvCxnSpPr/>
          <p:nvPr/>
        </p:nvCxnSpPr>
        <p:spPr>
          <a:xfrm>
            <a:off x="5138468" y="4865298"/>
            <a:ext cx="0" cy="65560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0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27141-7B06-76A3-1F2A-A9683370D514}"/>
              </a:ext>
            </a:extLst>
          </p:cNvPr>
          <p:cNvSpPr txBox="1">
            <a:spLocks/>
          </p:cNvSpPr>
          <p:nvPr/>
        </p:nvSpPr>
        <p:spPr>
          <a:xfrm>
            <a:off x="234846" y="561562"/>
            <a:ext cx="11722308" cy="932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400" b="1" dirty="0">
                <a:solidFill>
                  <a:schemeClr val="bg1"/>
                </a:solidFill>
                <a:highlight>
                  <a:srgbClr val="000000"/>
                </a:highlight>
              </a:rPr>
              <a:t>PERFIL DE RESISTENCIA UCIN SANGRE 2025</a:t>
            </a:r>
            <a:r>
              <a:rPr lang="en-US" sz="3400" b="1" dirty="0">
                <a:highlight>
                  <a:srgbClr val="000000"/>
                </a:highlight>
              </a:rPr>
              <a:t>1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7F8CB9-6DDB-A338-D671-0AB00C7E298D}"/>
              </a:ext>
            </a:extLst>
          </p:cNvPr>
          <p:cNvSpPr txBox="1"/>
          <p:nvPr/>
        </p:nvSpPr>
        <p:spPr>
          <a:xfrm>
            <a:off x="1642069" y="2032876"/>
            <a:ext cx="890786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400" b="0" i="0" u="none" strike="noStrike">
                <a:solidFill>
                  <a:srgbClr val="000000"/>
                </a:solidFill>
                <a:effectLst/>
                <a:latin typeface="Liberation Sans"/>
              </a:defRPr>
            </a:lvl1pPr>
          </a:lstStyle>
          <a:p>
            <a:r>
              <a:rPr lang="pt-BR" dirty="0"/>
              <a:t> RESISTENCIA GRAM POSITIVOS  </a:t>
            </a:r>
            <a:r>
              <a:rPr lang="pt-BR" b="1" dirty="0"/>
              <a:t>UCIN  </a:t>
            </a:r>
            <a:r>
              <a:rPr lang="pt-BR" dirty="0"/>
              <a:t>SANGRE </a:t>
            </a:r>
            <a:endParaRPr lang="es-CO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8776CB8-872F-C9B1-F098-246464B61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704551"/>
              </p:ext>
            </p:extLst>
          </p:nvPr>
        </p:nvGraphicFramePr>
        <p:xfrm>
          <a:off x="414068" y="2720481"/>
          <a:ext cx="11543082" cy="3283504"/>
        </p:xfrm>
        <a:graphic>
          <a:graphicData uri="http://schemas.openxmlformats.org/drawingml/2006/table">
            <a:tbl>
              <a:tblPr/>
              <a:tblGrid>
                <a:gridCol w="2681268">
                  <a:extLst>
                    <a:ext uri="{9D8B030D-6E8A-4147-A177-3AD203B41FA5}">
                      <a16:colId xmlns:a16="http://schemas.microsoft.com/office/drawing/2014/main" val="2623288871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697938169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877801208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718202019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478433593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1070662928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3812612089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1736022464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788552914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919889487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702317784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628868894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1682713876"/>
                    </a:ext>
                  </a:extLst>
                </a:gridCol>
                <a:gridCol w="681678">
                  <a:extLst>
                    <a:ext uri="{9D8B030D-6E8A-4147-A177-3AD203B41FA5}">
                      <a16:colId xmlns:a16="http://schemas.microsoft.com/office/drawing/2014/main" val="2483025214"/>
                    </a:ext>
                  </a:extLst>
                </a:gridCol>
              </a:tblGrid>
              <a:tr h="268650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Microorganismo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Cefoxitin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Ceftarolina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Ciprofloxacina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Clindamicina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Daptomicina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Eritromicina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Levofloxacina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Linezolid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Oxacilina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Tetraciclina 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Trimetroprim/sulfametoxazol % 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Vancomicina %R</a:t>
                      </a:r>
                    </a:p>
                  </a:txBody>
                  <a:tcPr marL="7763" marR="7763" marT="7763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1806505"/>
                  </a:ext>
                </a:extLst>
              </a:tr>
              <a:tr h="199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epidermidis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747292"/>
                  </a:ext>
                </a:extLst>
              </a:tr>
              <a:tr h="199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Staphylococcus hominis ss. hominis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7763" marR="7763" marT="7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855327"/>
                  </a:ext>
                </a:extLst>
              </a:tr>
              <a:tr h="1990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1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Total 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O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7763" marR="7763" marT="776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29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33063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1C33CA-6CEB-EF70-5A49-CEBE18DB58D2}"/>
              </a:ext>
            </a:extLst>
          </p:cNvPr>
          <p:cNvSpPr txBox="1"/>
          <p:nvPr/>
        </p:nvSpPr>
        <p:spPr>
          <a:xfrm>
            <a:off x="1397480" y="418706"/>
            <a:ext cx="1004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  <a:latin typeface="Aptos Narrow" panose="020B0004020202020204" pitchFamily="34" charset="0"/>
              </a:rPr>
              <a:t>CARACTERIZACION DE LOS DIFERENTES GERMENES PRODUCTORES DE RESISTENCIA </a:t>
            </a:r>
            <a:r>
              <a:rPr lang="es-CO" sz="1800" b="1" i="0" u="none" strike="noStrike" dirty="0">
                <a:solidFill>
                  <a:srgbClr val="FF0000"/>
                </a:solidFill>
                <a:effectLst/>
                <a:latin typeface="Aptos Narrow" panose="020B0004020202020204" pitchFamily="34" charset="0"/>
              </a:rPr>
              <a:t>HUSRT 2025 </a:t>
            </a:r>
            <a:r>
              <a:rPr lang="es-CO" b="1" dirty="0">
                <a:solidFill>
                  <a:srgbClr val="FF0000"/>
                </a:solidFill>
                <a:latin typeface="Aptos Narrow" panose="020B0004020202020204" pitchFamily="34" charset="0"/>
              </a:rPr>
              <a:t> PEDIATRIA </a:t>
            </a:r>
            <a:endParaRPr lang="es-CO" dirty="0">
              <a:solidFill>
                <a:srgbClr val="FF0000"/>
              </a:solidFill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8DD5F1B1-6BF1-0993-AE6E-0C74C51C09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0662779"/>
              </p:ext>
            </p:extLst>
          </p:nvPr>
        </p:nvGraphicFramePr>
        <p:xfrm>
          <a:off x="1759789" y="1621766"/>
          <a:ext cx="9178505" cy="4606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75993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6219A0-BFF1-C014-3AF4-F95CDE1F94F2}"/>
              </a:ext>
            </a:extLst>
          </p:cNvPr>
          <p:cNvSpPr txBox="1"/>
          <p:nvPr/>
        </p:nvSpPr>
        <p:spPr>
          <a:xfrm>
            <a:off x="1397480" y="418706"/>
            <a:ext cx="1004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  <a:latin typeface="Aptos Narrow" panose="020B0004020202020204" pitchFamily="34" charset="0"/>
              </a:rPr>
              <a:t>CARACTERIZACION DE LOS DIFERENTES GERMENES PRODUCTORES DE RESISTENCIA </a:t>
            </a:r>
            <a:r>
              <a:rPr lang="es-CO" sz="1800" b="1" i="0" u="none" strike="noStrike" dirty="0">
                <a:solidFill>
                  <a:srgbClr val="FF0000"/>
                </a:solidFill>
                <a:effectLst/>
                <a:latin typeface="Aptos Narrow" panose="020B0004020202020204" pitchFamily="34" charset="0"/>
              </a:rPr>
              <a:t>HUSRT 2025 </a:t>
            </a:r>
          </a:p>
          <a:p>
            <a:pPr algn="ctr"/>
            <a:endParaRPr lang="es-CO" b="1" dirty="0">
              <a:solidFill>
                <a:srgbClr val="FF0000"/>
              </a:solidFill>
              <a:latin typeface="Aptos Narrow" panose="020B000402020202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16A27BF-5675-22B9-62AF-3E8B84AA42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869672"/>
              </p:ext>
            </p:extLst>
          </p:nvPr>
        </p:nvGraphicFramePr>
        <p:xfrm>
          <a:off x="1604513" y="1604513"/>
          <a:ext cx="9299276" cy="434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3277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B70209-FC8F-EF55-DB08-FD7B35FA0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MX" b="1" dirty="0"/>
              <a:t>Detección virus respiratorios </a:t>
            </a:r>
            <a:r>
              <a:rPr lang="es-MX" b="1" dirty="0" err="1"/>
              <a:t>FilmArray</a:t>
            </a:r>
            <a:r>
              <a:rPr lang="es-MX" b="1" dirty="0"/>
              <a:t> RESP </a:t>
            </a:r>
            <a:r>
              <a:rPr lang="es-MX" sz="4400" b="1" dirty="0"/>
              <a:t>2025</a:t>
            </a:r>
            <a:r>
              <a:rPr lang="es-MX" b="1" dirty="0"/>
              <a:t> </a:t>
            </a:r>
            <a:br>
              <a:rPr lang="es-MX" b="1" dirty="0"/>
            </a:br>
            <a:endParaRPr lang="es-CO" b="1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259AD2-FFA8-02EA-8D22-A2EF0C6D8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6"/>
          <a:stretch>
            <a:fillRect/>
          </a:stretch>
        </p:blipFill>
        <p:spPr bwMode="auto">
          <a:xfrm>
            <a:off x="189781" y="1315906"/>
            <a:ext cx="11852695" cy="535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7488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1350B-D71B-491D-9EAB-27FD45CF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419" b="1" i="1" u="sng" dirty="0"/>
              <a:t>CONCLUSIONES</a:t>
            </a:r>
            <a:r>
              <a:rPr lang="es-419" dirty="0"/>
              <a:t>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60099E-10CD-433E-A075-306409FD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9056"/>
            <a:ext cx="10515600" cy="5053819"/>
          </a:xfrm>
        </p:spPr>
        <p:txBody>
          <a:bodyPr>
            <a:normAutofit/>
          </a:bodyPr>
          <a:lstStyle/>
          <a:p>
            <a:pPr marL="0" lvl="0" indent="0">
              <a:spcAft>
                <a:spcPts val="800"/>
              </a:spcAft>
              <a:buNone/>
            </a:pPr>
            <a:r>
              <a:rPr lang="es-C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</a:pP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Durante el 2025  la resistencia de la </a:t>
            </a:r>
            <a:r>
              <a:rPr lang="es-CO" sz="2000" i="1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E. </a:t>
            </a:r>
            <a:r>
              <a:rPr lang="es-CO" sz="2000" i="1" dirty="0" err="1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coli</a:t>
            </a:r>
            <a:r>
              <a:rPr lang="es-CO" sz="2000" i="1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a INH 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ha disminuido comparado con los años anteriores, se estimó en un 40% aproximadamente, aunque la muestra no es representativa para tomar conclusiones.  (Patología abdominal).</a:t>
            </a:r>
            <a:endParaRPr lang="es-CO" sz="2000" dirty="0">
              <a:effectLst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Las patologías mas frecuentes en el servicio de pediatría en general siguen siendo las infecciones del TGU ,  infección de piel y tejidos blandos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y por último infecciones respiratorias</a:t>
            </a:r>
            <a:endParaRPr lang="es-CO" sz="2000" dirty="0">
              <a:effectLst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El porcentaje de </a:t>
            </a:r>
            <a:r>
              <a:rPr lang="es-CO" sz="2000" i="1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E. </a:t>
            </a:r>
            <a:r>
              <a:rPr lang="es-CO" sz="2000" i="1" dirty="0" err="1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coli</a:t>
            </a:r>
            <a:r>
              <a:rPr lang="es-CO" sz="2000" i="1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BLEE se estima a la actualidad menor al 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5</a:t>
            </a:r>
            <a:r>
              <a:rPr lang="es-CO" sz="2000" dirty="0">
                <a:effectLst/>
                <a:ea typeface="Calibri Light" panose="020F0302020204030204" pitchFamily="34" charset="0"/>
                <a:cs typeface="Calibri Light" panose="020F0302020204030204" pitchFamily="34" charset="0"/>
              </a:rPr>
              <a:t>%. </a:t>
            </a:r>
          </a:p>
          <a:p>
            <a:pPr algn="just">
              <a:lnSpc>
                <a:spcPct val="107000"/>
              </a:lnSpc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Las cefalosporinas de 1ª generación siguen siendo la terapia empírica de elección para el Paciente Pediátrico con </a:t>
            </a:r>
            <a:r>
              <a:rPr lang="es-CO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Dx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de IVU. </a:t>
            </a:r>
          </a:p>
          <a:p>
            <a:pPr algn="just">
              <a:lnSpc>
                <a:spcPct val="107000"/>
              </a:lnSpc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El perfil del </a:t>
            </a:r>
            <a:r>
              <a:rPr lang="es-CO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S. </a:t>
            </a:r>
            <a:r>
              <a:rPr lang="es-CO" sz="2000" i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aureus</a:t>
            </a:r>
            <a:r>
              <a:rPr lang="es-CO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en enfermedad invasiva  se caracterizó por ser MS, aunque la muestra no era representativa ( menos de 10 aislamientos en 1 año). Resistencia a clindamicina &lt;10%. </a:t>
            </a:r>
          </a:p>
          <a:p>
            <a:pPr algn="just">
              <a:lnSpc>
                <a:spcPct val="107000"/>
              </a:lnSpc>
            </a:pPr>
            <a:endParaRPr lang="es-CO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02481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01350B-D71B-491D-9EAB-27FD45CFF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s-419" b="1" i="1" u="sng" dirty="0"/>
              <a:t>CONCLUSIONES</a:t>
            </a:r>
            <a:r>
              <a:rPr lang="es-419" dirty="0"/>
              <a:t>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60099E-10CD-433E-A075-306409FD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9056"/>
            <a:ext cx="10709787" cy="5286209"/>
          </a:xfrm>
        </p:spPr>
        <p:txBody>
          <a:bodyPr>
            <a:normAutofit/>
          </a:bodyPr>
          <a:lstStyle/>
          <a:p>
            <a:pPr marL="0" lvl="0" indent="0">
              <a:spcAft>
                <a:spcPts val="800"/>
              </a:spcAft>
              <a:buNone/>
            </a:pPr>
            <a:r>
              <a:rPr lang="es-C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En la población pediátrica institucional el porcentaje de microorganismos MDR es muy bajo , por lo general aislados en pacientes remitidos de otras instituciones. No contamos hasta el momento en nuestra epidemiologia local,  gérmenes de éstas características.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El perfil del </a:t>
            </a:r>
            <a:r>
              <a:rPr lang="es-CO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S. </a:t>
            </a:r>
            <a:r>
              <a:rPr lang="es-CO" sz="2000" i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pneumoniae</a:t>
            </a:r>
            <a:r>
              <a:rPr lang="es-CO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que ingresan a nuestra institución sigue siendo SENSIBLE a penicilina.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2000" b="1" dirty="0">
                <a:ea typeface="Calibri Light" panose="020F0302020204030204" pitchFamily="34" charset="0"/>
                <a:cs typeface="Calibri Light" panose="020F0302020204030204" pitchFamily="34" charset="0"/>
              </a:rPr>
              <a:t>Complejo </a:t>
            </a:r>
            <a:r>
              <a:rPr lang="es-CO" sz="2000" b="1" dirty="0" err="1">
                <a:ea typeface="Calibri Light" panose="020F0302020204030204" pitchFamily="34" charset="0"/>
                <a:cs typeface="Calibri Light" panose="020F0302020204030204" pitchFamily="34" charset="0"/>
              </a:rPr>
              <a:t>Rhino</a:t>
            </a:r>
            <a:r>
              <a:rPr lang="es-CO" sz="2000" b="1" dirty="0">
                <a:ea typeface="Calibri Light" panose="020F0302020204030204" pitchFamily="34" charset="0"/>
                <a:cs typeface="Calibri Light" panose="020F0302020204030204" pitchFamily="34" charset="0"/>
              </a:rPr>
              <a:t>/Enterovirus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,</a:t>
            </a:r>
            <a:r>
              <a:rPr lang="es-CO" sz="2000" b="1" dirty="0">
                <a:ea typeface="Calibri Light" panose="020F0302020204030204" pitchFamily="34" charset="0"/>
                <a:cs typeface="Calibri Light" panose="020F0302020204030204" pitchFamily="34" charset="0"/>
              </a:rPr>
              <a:t> VSR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,  Influenza , Adenovirus y </a:t>
            </a:r>
            <a:r>
              <a:rPr lang="es-CO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Metapneumovirus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 fueron los virus mas frecuentemente asociados a IRA en  nuestra población infantil Boyacense en el 2025.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Las muestras de </a:t>
            </a:r>
            <a:r>
              <a:rPr lang="es-CO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liq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abdominal y tejidos blandos -  O/Articular para realizar seguimiento de E. </a:t>
            </a:r>
            <a:r>
              <a:rPr lang="es-CO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coli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IRT y </a:t>
            </a:r>
            <a:r>
              <a:rPr lang="es-CO" sz="2000" dirty="0" err="1">
                <a:ea typeface="Calibri Light" panose="020F0302020204030204" pitchFamily="34" charset="0"/>
                <a:cs typeface="Calibri Light" panose="020F0302020204030204" pitchFamily="34" charset="0"/>
              </a:rPr>
              <a:t>SAMRc</a:t>
            </a: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 respectivamente se estima cada 5 años.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CO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En cuanto a las IACS en sistema nervioso central asociado a dispositivo (DVP) no se encontraron aislamientos específicos.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CO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1" indent="0">
              <a:spcAft>
                <a:spcPts val="800"/>
              </a:spcAft>
              <a:buNone/>
            </a:pPr>
            <a:endParaRPr lang="es-CO" sz="2000" dirty="0">
              <a:effectLst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just">
              <a:lnSpc>
                <a:spcPct val="107000"/>
              </a:lnSpc>
              <a:buNone/>
            </a:pPr>
            <a:endParaRPr lang="es-CO" sz="2000" dirty="0">
              <a:effectLst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98847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17E9D07-8207-B07F-50BA-6A61DC87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"/>
            <a:ext cx="12192000" cy="685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446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5066</TotalTime>
  <Words>3898</Words>
  <Application>Microsoft Office PowerPoint</Application>
  <PresentationFormat>Panorámica</PresentationFormat>
  <Paragraphs>1813</Paragraphs>
  <Slides>45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45</vt:i4>
      </vt:variant>
    </vt:vector>
  </HeadingPairs>
  <TitlesOfParts>
    <vt:vector size="53" baseType="lpstr">
      <vt:lpstr>Aptos Narrow</vt:lpstr>
      <vt:lpstr>Arial</vt:lpstr>
      <vt:lpstr>Calibri</vt:lpstr>
      <vt:lpstr>Calibri Light</vt:lpstr>
      <vt:lpstr>Liberation Sans</vt:lpstr>
      <vt:lpstr>Symbol</vt:lpstr>
      <vt:lpstr>Tema de Office</vt:lpstr>
      <vt:lpstr>1_Tema de Office</vt:lpstr>
      <vt:lpstr>Presentación de PowerPoint</vt:lpstr>
      <vt:lpstr>Análisis perfil  microbiológico HUSRT 2025</vt:lpstr>
      <vt:lpstr>PEDIATRIA 2025</vt:lpstr>
      <vt:lpstr>DISTRIBUCIÓN DE LA MICROBIOLOGÍA PEDIATRIA I SEMESTRE 2023</vt:lpstr>
      <vt:lpstr>Presentación de PowerPoint</vt:lpstr>
      <vt:lpstr>PERFIL DE RESISTENCIA PEDIATRIA RESPIRATORIO 2021-II</vt:lpstr>
      <vt:lpstr>Presentación de PowerPoint</vt:lpstr>
      <vt:lpstr>Aislamiento en Sangre </vt:lpstr>
      <vt:lpstr>Presentación de PowerPoint</vt:lpstr>
      <vt:lpstr>PERFIL DE RESISTENCIA PEDIATRIA RESPIRATORIO 2021-II</vt:lpstr>
      <vt:lpstr>Aislamiento Respiratorio - SOT</vt:lpstr>
      <vt:lpstr>DISTRIBUCIÓN DE LA MICROBIOLOGÍA PEDIATRIA 2025</vt:lpstr>
      <vt:lpstr>Presentación de PowerPoint</vt:lpstr>
      <vt:lpstr>PERFIL DE RESISTENCIA PEDIATRIA RESPIRATORIO 2021-II</vt:lpstr>
      <vt:lpstr>Presentación de PowerPoint</vt:lpstr>
      <vt:lpstr>Aislamiento en Sangre </vt:lpstr>
      <vt:lpstr>PERFIL DE RESISTENCIA PEDIATRIA SANGRE 2024- II</vt:lpstr>
      <vt:lpstr>PERFIL DE RESISTENCIA PEDIATRIA SANGRE 2025</vt:lpstr>
      <vt:lpstr>Aislamiento Respiratorio - SOT</vt:lpstr>
      <vt:lpstr>PERFIL DE RESISTENCIA  PEDIATRIA RESPIRATORIO 2025 1</vt:lpstr>
      <vt:lpstr>UCI PEDIÁTRICA 2025</vt:lpstr>
      <vt:lpstr>DISTRIBUCIÓN DE LA MICROBIOLOGÍA UCI PEDIÁTRICA  2025</vt:lpstr>
      <vt:lpstr>Aislamiento en Orina </vt:lpstr>
      <vt:lpstr>PERFIL DE RESISTENCIA UCI PEDIATRICA ORINA 20251</vt:lpstr>
      <vt:lpstr>PERFIL DE RESISTENCIA UCI PEDIATRICA ORINA 20251</vt:lpstr>
      <vt:lpstr>Aislamiento en Sangre </vt:lpstr>
      <vt:lpstr>PERFIL DE RESISTENCIA UCI PEDIATRICA SANGRE 2021-II</vt:lpstr>
      <vt:lpstr>PERFIL DE RESISTENCIA UCI PEDIATRICA SANGRE 2021-II</vt:lpstr>
      <vt:lpstr>Aislamiento Respiratorio - SOT</vt:lpstr>
      <vt:lpstr>PERFIL DE RESISTENCIA UCI PEDIATRICA RESPIRATORIO 20251</vt:lpstr>
      <vt:lpstr>PERFIL DE RESISTENCIA UCI PEDIATRICA RESPIRATORIO 20251</vt:lpstr>
      <vt:lpstr>UCI NEONATAL 2025</vt:lpstr>
      <vt:lpstr>DISTRIBUCIÓN DE LA MICROBIOLOGÍA UCI NEONATAL 2025</vt:lpstr>
      <vt:lpstr>Aislamiento en Orina </vt:lpstr>
      <vt:lpstr>PERFIL DE RESISTENCIA UCI NEONATAL 2021-II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Detección virus respiratorios FilmArray RESP 2025  </vt:lpstr>
      <vt:lpstr>CONCLUSIONES </vt:lpstr>
      <vt:lpstr>CONCLUSIONES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Análisis perfil de microbiológico UMI Agosto- Septiembre 2020</dc:title>
  <dc:creator>adriana marquez</dc:creator>
  <cp:lastModifiedBy>Luz Angélica Rojas Flórez</cp:lastModifiedBy>
  <cp:revision>380</cp:revision>
  <dcterms:created xsi:type="dcterms:W3CDTF">2020-11-16T03:40:54Z</dcterms:created>
  <dcterms:modified xsi:type="dcterms:W3CDTF">2026-03-02T00:02:05Z</dcterms:modified>
</cp:coreProperties>
</file>